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image" Target="../media/image-4-9.png"/><Relationship Id="rId10" Type="http://schemas.openxmlformats.org/officeDocument/2006/relationships/image" Target="../media/image-4-10.svg"/><Relationship Id="rId11" Type="http://schemas.openxmlformats.org/officeDocument/2006/relationships/image" Target="../media/image-4-11.png"/><Relationship Id="rId12" Type="http://schemas.openxmlformats.org/officeDocument/2006/relationships/image" Target="../media/image-4-12.sv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image" Target="../media/image-5-9.png"/><Relationship Id="rId10" Type="http://schemas.openxmlformats.org/officeDocument/2006/relationships/image" Target="../media/image-5-10.svg"/><Relationship Id="rId11" Type="http://schemas.openxmlformats.org/officeDocument/2006/relationships/image" Target="../media/image-5-11.png"/><Relationship Id="rId12" Type="http://schemas.openxmlformats.org/officeDocument/2006/relationships/image" Target="../media/image-5-12.svg"/><Relationship Id="rId13" Type="http://schemas.openxmlformats.org/officeDocument/2006/relationships/image" Target="../media/image-5-13.png"/><Relationship Id="rId14" Type="http://schemas.openxmlformats.org/officeDocument/2006/relationships/image" Target="../media/image-5-14.svg"/><Relationship Id="rId15" Type="http://schemas.openxmlformats.org/officeDocument/2006/relationships/image" Target="../media/image-5-15.png"/><Relationship Id="rId16" Type="http://schemas.openxmlformats.org/officeDocument/2006/relationships/image" Target="../media/image-5-16.svg"/><Relationship Id="rId17" Type="http://schemas.openxmlformats.org/officeDocument/2006/relationships/image" Target="../media/image-5-17.png"/><Relationship Id="rId18" Type="http://schemas.openxmlformats.org/officeDocument/2006/relationships/image" Target="../media/image-5-18.svg"/><Relationship Id="rId19" Type="http://schemas.openxmlformats.org/officeDocument/2006/relationships/image" Target="../media/image-5-19.png"/><Relationship Id="rId20" Type="http://schemas.openxmlformats.org/officeDocument/2006/relationships/image" Target="../media/image-5-20.sv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image" Target="../media/image-7-8.png"/><Relationship Id="rId9" Type="http://schemas.openxmlformats.org/officeDocument/2006/relationships/image" Target="../media/image-7-9.svg"/><Relationship Id="rId10" Type="http://schemas.openxmlformats.org/officeDocument/2006/relationships/image" Target="../media/image-7-10.png"/><Relationship Id="rId11" Type="http://schemas.openxmlformats.org/officeDocument/2006/relationships/image" Target="../media/image-7-11.sv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>
            <a:alphaModFix amt="55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221" y="309414"/>
            <a:ext cx="2638425" cy="166688"/>
          </a:xfrm>
          <a:prstGeom prst="roundRect">
            <a:avLst>
              <a:gd name="adj" fmla="val 50000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30000"/>
              </a:srgbClr>
            </a:solidFill>
            <a:prstDash val="solid"/>
          </a:ln>
        </p:spPr>
      </p:sp>
      <p:sp>
        <p:nvSpPr>
          <p:cNvPr id="6" name="Shape 1"/>
          <p:cNvSpPr/>
          <p:nvPr/>
        </p:nvSpPr>
        <p:spPr>
          <a:xfrm>
            <a:off x="763637" y="376089"/>
            <a:ext cx="33337" cy="33337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7" name="Text 2"/>
          <p:cNvSpPr/>
          <p:nvPr/>
        </p:nvSpPr>
        <p:spPr>
          <a:xfrm>
            <a:off x="851818" y="346025"/>
            <a:ext cx="3051587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106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PROVIDER REVENUE &amp; ENGAGEMENT PLATFORM</a:t>
            </a:r>
            <a:endParaRPr lang="en-US" sz="590" dirty="0"/>
          </a:p>
        </p:txBody>
      </p:sp>
      <p:sp>
        <p:nvSpPr>
          <p:cNvPr id="8" name="Text 3"/>
          <p:cNvSpPr/>
          <p:nvPr/>
        </p:nvSpPr>
        <p:spPr>
          <a:xfrm>
            <a:off x="640035" y="638994"/>
            <a:ext cx="4859528" cy="6048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013"/>
              </a:spcAft>
              <a:buNone/>
            </a:pPr>
            <a:r>
              <a:rPr lang="en-US" sz="3890" b="1" spc="-117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You already have</a:t>
            </a:r>
            <a:endParaRPr lang="en-US" sz="3890" dirty="0"/>
          </a:p>
        </p:txBody>
      </p:sp>
      <p:sp>
        <p:nvSpPr>
          <p:cNvPr id="9" name="Text 4"/>
          <p:cNvSpPr/>
          <p:nvPr/>
        </p:nvSpPr>
        <p:spPr>
          <a:xfrm>
            <a:off x="640035" y="1182142"/>
            <a:ext cx="5020017" cy="6048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013"/>
              </a:spcAft>
              <a:buNone/>
            </a:pPr>
            <a:r>
              <a:rPr lang="en-US" sz="3890" b="1" spc="-117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the relationships.</a:t>
            </a:r>
            <a:endParaRPr lang="en-US" sz="3890" dirty="0"/>
          </a:p>
        </p:txBody>
      </p:sp>
      <p:sp>
        <p:nvSpPr>
          <p:cNvPr id="10" name="Text 5"/>
          <p:cNvSpPr/>
          <p:nvPr/>
        </p:nvSpPr>
        <p:spPr>
          <a:xfrm>
            <a:off x="640035" y="1882453"/>
            <a:ext cx="3357473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215"/>
              </a:spcAft>
              <a:buNone/>
            </a:pPr>
            <a:r>
              <a:rPr lang="en-US" sz="1940" b="1" spc="-39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Ingeni helps turn them</a:t>
            </a:r>
            <a:endParaRPr lang="en-US" sz="1940" dirty="0"/>
          </a:p>
        </p:txBody>
      </p:sp>
      <p:sp>
        <p:nvSpPr>
          <p:cNvPr id="11" name="Text 6"/>
          <p:cNvSpPr/>
          <p:nvPr/>
        </p:nvSpPr>
        <p:spPr>
          <a:xfrm>
            <a:off x="640035" y="2178695"/>
            <a:ext cx="3368018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215"/>
              </a:spcAft>
              <a:buNone/>
            </a:pPr>
            <a:r>
              <a:rPr lang="en-US" sz="1940" b="1" spc="-39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into recurring revenue.</a:t>
            </a:r>
            <a:endParaRPr lang="en-US" sz="1940" dirty="0"/>
          </a:p>
        </p:txBody>
      </p:sp>
      <p:sp>
        <p:nvSpPr>
          <p:cNvPr id="12" name="Text 7"/>
          <p:cNvSpPr/>
          <p:nvPr/>
        </p:nvSpPr>
        <p:spPr>
          <a:xfrm>
            <a:off x="640035" y="2653010"/>
            <a:ext cx="5438217" cy="341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dirty="0">
                <a:solidFill>
                  <a:srgbClr val="8080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live walkthrough built for your practice — your revenue sources, your market,</a:t>
            </a:r>
            <a:endParaRPr lang="en-US" sz="900" dirty="0"/>
          </a:p>
          <a:p>
            <a:pPr algn="l" indent="0" marL="0">
              <a:lnSpc>
                <a:spcPts val="1530"/>
              </a:lnSpc>
              <a:buNone/>
            </a:pPr>
            <a:r>
              <a:rPr lang="en-US" sz="900" dirty="0">
                <a:solidFill>
                  <a:srgbClr val="8080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and where Ingeni fits in.</a:t>
            </a:r>
            <a:endParaRPr lang="en-US" sz="900" dirty="0"/>
          </a:p>
        </p:txBody>
      </p:sp>
      <p:sp>
        <p:nvSpPr>
          <p:cNvPr id="13" name="Shape 8"/>
          <p:cNvSpPr/>
          <p:nvPr/>
        </p:nvSpPr>
        <p:spPr>
          <a:xfrm>
            <a:off x="640966" y="4487763"/>
            <a:ext cx="180975" cy="9525"/>
          </a:xfrm>
          <a:prstGeom prst="rect">
            <a:avLst/>
          </a:prstGeom>
          <a:solidFill>
            <a:srgbClr val="4BC0C8">
              <a:alpha val="60000"/>
            </a:srgbClr>
          </a:solidFill>
          <a:ln/>
        </p:spPr>
      </p:sp>
      <p:sp>
        <p:nvSpPr>
          <p:cNvPr id="14" name="Text 9"/>
          <p:cNvSpPr/>
          <p:nvPr/>
        </p:nvSpPr>
        <p:spPr>
          <a:xfrm>
            <a:off x="640035" y="4563740"/>
            <a:ext cx="1808306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spc="43" kern="0" dirty="0">
                <a:solidFill>
                  <a:srgbClr val="5959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Prepared for your evaluation</a:t>
            </a:r>
            <a:endParaRPr lang="en-US" sz="720" dirty="0"/>
          </a:p>
        </p:txBody>
      </p:sp>
      <p:sp>
        <p:nvSpPr>
          <p:cNvPr id="15" name="Text 10"/>
          <p:cNvSpPr/>
          <p:nvPr/>
        </p:nvSpPr>
        <p:spPr>
          <a:xfrm>
            <a:off x="640035" y="4726186"/>
            <a:ext cx="2296544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162"/>
              </a:spcBef>
              <a:buNone/>
            </a:pPr>
            <a:r>
              <a:rPr lang="en-US" sz="760" dirty="0">
                <a:solidFill>
                  <a:srgbClr val="8080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August 2026 · growth.ingenihealth.com</a:t>
            </a:r>
            <a:endParaRPr lang="en-US" sz="760" dirty="0"/>
          </a:p>
        </p:txBody>
      </p:sp>
      <p:sp>
        <p:nvSpPr>
          <p:cNvPr id="16" name="Shape 11"/>
          <p:cNvSpPr/>
          <p:nvPr/>
        </p:nvSpPr>
        <p:spPr>
          <a:xfrm>
            <a:off x="6341380" y="4635959"/>
            <a:ext cx="2162175" cy="223838"/>
          </a:xfrm>
          <a:prstGeom prst="roundRect">
            <a:avLst>
              <a:gd name="adj" fmla="val 17021"/>
            </a:avLst>
          </a:prstGeom>
          <a:solidFill>
            <a:srgbClr val="4BC0C8">
              <a:alpha val="10000"/>
            </a:srgbClr>
          </a:solidFill>
          <a:ln w="4763">
            <a:solidFill>
              <a:srgbClr val="4BC0C8">
                <a:alpha val="30000"/>
              </a:srgbClr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6510263" y="4695676"/>
            <a:ext cx="2428882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b="1" spc="78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FOUNDING PARTNER RATE AVAILABLE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55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290" y="2828925"/>
            <a:ext cx="5029200" cy="30861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0" y="-514350"/>
            <a:ext cx="3657600" cy="2314575"/>
          </a:xfrm>
          <a:prstGeom prst="rect">
            <a:avLst/>
          </a:prstGeom>
        </p:spPr>
      </p:pic>
      <p:sp>
        <p:nvSpPr>
          <p:cNvPr id="6" name="Shape 0"/>
          <p:cNvSpPr/>
          <p:nvPr/>
        </p:nvSpPr>
        <p:spPr>
          <a:xfrm>
            <a:off x="4136231" y="754559"/>
            <a:ext cx="871538" cy="166688"/>
          </a:xfrm>
          <a:prstGeom prst="roundRect">
            <a:avLst>
              <a:gd name="adj" fmla="val 50000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30000"/>
              </a:srgbClr>
            </a:solidFill>
            <a:prstDash val="solid"/>
          </a:ln>
        </p:spPr>
      </p:sp>
      <p:sp>
        <p:nvSpPr>
          <p:cNvPr id="7" name="Shape 1"/>
          <p:cNvSpPr/>
          <p:nvPr/>
        </p:nvSpPr>
        <p:spPr>
          <a:xfrm>
            <a:off x="4260205" y="821234"/>
            <a:ext cx="33337" cy="33337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8" name="Text 2"/>
          <p:cNvSpPr/>
          <p:nvPr/>
        </p:nvSpPr>
        <p:spPr>
          <a:xfrm>
            <a:off x="4348386" y="791170"/>
            <a:ext cx="753182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106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NEXT STEP</a:t>
            </a:r>
            <a:endParaRPr lang="en-US" sz="590" dirty="0"/>
          </a:p>
        </p:txBody>
      </p:sp>
      <p:sp>
        <p:nvSpPr>
          <p:cNvPr id="9" name="Text 3"/>
          <p:cNvSpPr/>
          <p:nvPr/>
        </p:nvSpPr>
        <p:spPr>
          <a:xfrm>
            <a:off x="2632554" y="1073497"/>
            <a:ext cx="3878893" cy="5572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spcAft>
                <a:spcPts val="810"/>
              </a:spcAft>
              <a:buNone/>
            </a:pPr>
            <a:r>
              <a:rPr lang="en-US" sz="3600" b="1" spc="-108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Let's map your</a:t>
            </a:r>
            <a:endParaRPr lang="en-US" sz="3600" dirty="0"/>
          </a:p>
        </p:txBody>
      </p:sp>
      <p:sp>
        <p:nvSpPr>
          <p:cNvPr id="10" name="Text 4"/>
          <p:cNvSpPr/>
          <p:nvPr/>
        </p:nvSpPr>
        <p:spPr>
          <a:xfrm>
            <a:off x="1761522" y="1576388"/>
            <a:ext cx="5620956" cy="5572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spcAft>
                <a:spcPts val="810"/>
              </a:spcAft>
              <a:buNone/>
            </a:pPr>
            <a:r>
              <a:rPr lang="en-US" sz="3600" b="1" spc="-108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revenue opportunity.</a:t>
            </a:r>
            <a:endParaRPr lang="en-US" sz="3600" dirty="0"/>
          </a:p>
        </p:txBody>
      </p:sp>
      <p:sp>
        <p:nvSpPr>
          <p:cNvPr id="11" name="Text 5"/>
          <p:cNvSpPr/>
          <p:nvPr/>
        </p:nvSpPr>
        <p:spPr>
          <a:xfrm>
            <a:off x="1488151" y="2229743"/>
            <a:ext cx="6167624" cy="359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90"/>
              </a:lnSpc>
              <a:buNone/>
            </a:pPr>
            <a:r>
              <a:rPr lang="en-US" sz="940" dirty="0">
                <a:solidFill>
                  <a:srgbClr val="7373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 commitment. No setup required. A practice evaluation takes 30 minutes and gives</a:t>
            </a:r>
            <a:endParaRPr lang="en-US" sz="940" dirty="0"/>
          </a:p>
          <a:p>
            <a:pPr algn="ctr" indent="0" marL="0">
              <a:lnSpc>
                <a:spcPts val="1590"/>
              </a:lnSpc>
              <a:buNone/>
            </a:pPr>
            <a:r>
              <a:rPr lang="en-US" sz="940" dirty="0">
                <a:solidFill>
                  <a:srgbClr val="7373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 a clear picture of what is possible in your market.</a:t>
            </a:r>
            <a:endParaRPr lang="en-US" sz="940" dirty="0"/>
          </a:p>
        </p:txBody>
      </p:sp>
      <p:sp>
        <p:nvSpPr>
          <p:cNvPr id="12" name="Shape 6"/>
          <p:cNvSpPr/>
          <p:nvPr/>
        </p:nvSpPr>
        <p:spPr>
          <a:xfrm>
            <a:off x="2469356" y="2819586"/>
            <a:ext cx="4205288" cy="266700"/>
          </a:xfrm>
          <a:prstGeom prst="rect">
            <a:avLst/>
          </a:prstGeom>
          <a:ln/>
        </p:spPr>
      </p:sp>
      <p:sp>
        <p:nvSpPr>
          <p:cNvPr id="13" name="Shape 7"/>
          <p:cNvSpPr/>
          <p:nvPr/>
        </p:nvSpPr>
        <p:spPr>
          <a:xfrm>
            <a:off x="2468910" y="2938611"/>
            <a:ext cx="23812" cy="23812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14" name="Text 8"/>
          <p:cNvSpPr/>
          <p:nvPr/>
        </p:nvSpPr>
        <p:spPr>
          <a:xfrm>
            <a:off x="2584103" y="2886745"/>
            <a:ext cx="4741121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080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brand, your audience, your revenue — provider identity stays yours permanently.</a:t>
            </a:r>
            <a:endParaRPr lang="en-US" sz="720" dirty="0"/>
          </a:p>
        </p:txBody>
      </p:sp>
      <p:sp>
        <p:nvSpPr>
          <p:cNvPr id="15" name="Shape 9"/>
          <p:cNvSpPr/>
          <p:nvPr/>
        </p:nvSpPr>
        <p:spPr>
          <a:xfrm>
            <a:off x="2469356" y="3146561"/>
            <a:ext cx="4205288" cy="266700"/>
          </a:xfrm>
          <a:prstGeom prst="rect">
            <a:avLst/>
          </a:prstGeom>
          <a:ln/>
        </p:spPr>
      </p:sp>
      <p:sp>
        <p:nvSpPr>
          <p:cNvPr id="16" name="Shape 10"/>
          <p:cNvSpPr/>
          <p:nvPr/>
        </p:nvSpPr>
        <p:spPr>
          <a:xfrm>
            <a:off x="2468910" y="3265587"/>
            <a:ext cx="23812" cy="23812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17" name="Text 11"/>
          <p:cNvSpPr/>
          <p:nvPr/>
        </p:nvSpPr>
        <p:spPr>
          <a:xfrm>
            <a:off x="2584103" y="3213720"/>
            <a:ext cx="4717226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080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Limited Founding Partner availability — one partner per region and provider category.</a:t>
            </a:r>
            <a:endParaRPr lang="en-US" sz="720" dirty="0"/>
          </a:p>
        </p:txBody>
      </p:sp>
      <p:sp>
        <p:nvSpPr>
          <p:cNvPr id="18" name="Shape 12"/>
          <p:cNvSpPr/>
          <p:nvPr/>
        </p:nvSpPr>
        <p:spPr>
          <a:xfrm>
            <a:off x="2468910" y="3592562"/>
            <a:ext cx="23812" cy="23812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19" name="Text 13"/>
          <p:cNvSpPr/>
          <p:nvPr/>
        </p:nvSpPr>
        <p:spPr>
          <a:xfrm>
            <a:off x="2584103" y="3540696"/>
            <a:ext cx="2736317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080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Built around your expertise, not a clinic template.</a:t>
            </a:r>
            <a:endParaRPr lang="en-US" sz="720" dirty="0"/>
          </a:p>
        </p:txBody>
      </p:sp>
      <p:sp>
        <p:nvSpPr>
          <p:cNvPr id="20" name="Text 14"/>
          <p:cNvSpPr/>
          <p:nvPr/>
        </p:nvSpPr>
        <p:spPr>
          <a:xfrm>
            <a:off x="3203310" y="3985245"/>
            <a:ext cx="2737381" cy="2047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spcAft>
                <a:spcPts val="203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Book a Practice Evaluation</a:t>
            </a:r>
            <a:endParaRPr lang="en-US" sz="1300" dirty="0"/>
          </a:p>
        </p:txBody>
      </p:sp>
      <p:sp>
        <p:nvSpPr>
          <p:cNvPr id="21" name="Shape 15"/>
          <p:cNvSpPr/>
          <p:nvPr/>
        </p:nvSpPr>
        <p:spPr>
          <a:xfrm>
            <a:off x="3731307" y="4309467"/>
            <a:ext cx="180975" cy="9525"/>
          </a:xfrm>
          <a:prstGeom prst="rect">
            <a:avLst/>
          </a:prstGeom>
          <a:solidFill>
            <a:srgbClr val="4BC0C8">
              <a:alpha val="60000"/>
            </a:srgbClr>
          </a:solidFill>
          <a:ln/>
        </p:spPr>
      </p:sp>
      <p:sp>
        <p:nvSpPr>
          <p:cNvPr id="22" name="Text 16"/>
          <p:cNvSpPr/>
          <p:nvPr/>
        </p:nvSpPr>
        <p:spPr>
          <a:xfrm>
            <a:off x="3746398" y="4243536"/>
            <a:ext cx="1651203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90" spc="32" kern="0" dirty="0">
                <a:solidFill>
                  <a:srgbClr val="4BC0C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growth.ingenihealth.com</a:t>
            </a:r>
            <a:endParaRPr lang="en-US" sz="790" dirty="0"/>
          </a:p>
        </p:txBody>
      </p:sp>
      <p:sp>
        <p:nvSpPr>
          <p:cNvPr id="23" name="Shape 17"/>
          <p:cNvSpPr/>
          <p:nvPr/>
        </p:nvSpPr>
        <p:spPr>
          <a:xfrm>
            <a:off x="5231718" y="4309467"/>
            <a:ext cx="180975" cy="9525"/>
          </a:xfrm>
          <a:prstGeom prst="rect">
            <a:avLst/>
          </a:prstGeom>
          <a:solidFill>
            <a:srgbClr val="4BC0C8">
              <a:alpha val="60000"/>
            </a:srgbClr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69356" y="2819586"/>
            <a:ext cx="4205288" cy="266700"/>
          </a:xfrm>
          <a:prstGeom prst="rect">
            <a:avLst/>
          </a:prstGeom>
        </p:spPr>
      </p:pic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69356" y="3146561"/>
            <a:ext cx="4205288" cy="266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745" y="3240360"/>
            <a:ext cx="3657600" cy="2314575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34342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6" name="Text 1"/>
          <p:cNvSpPr/>
          <p:nvPr/>
        </p:nvSpPr>
        <p:spPr>
          <a:xfrm>
            <a:off x="932557" y="292373"/>
            <a:ext cx="961846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118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THE PROBLEM</a:t>
            </a:r>
            <a:endParaRPr lang="en-US" sz="590" dirty="0"/>
          </a:p>
        </p:txBody>
      </p:sp>
      <p:sp>
        <p:nvSpPr>
          <p:cNvPr id="7" name="Text 2"/>
          <p:cNvSpPr/>
          <p:nvPr/>
        </p:nvSpPr>
        <p:spPr>
          <a:xfrm>
            <a:off x="640035" y="504899"/>
            <a:ext cx="5934871" cy="4000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2590" b="1" spc="-65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The relationship gap is costing</a:t>
            </a:r>
            <a:endParaRPr lang="en-US" sz="2590" dirty="0"/>
          </a:p>
        </p:txBody>
      </p:sp>
      <p:sp>
        <p:nvSpPr>
          <p:cNvPr id="8" name="Text 3"/>
          <p:cNvSpPr/>
          <p:nvPr/>
        </p:nvSpPr>
        <p:spPr>
          <a:xfrm>
            <a:off x="640035" y="873547"/>
            <a:ext cx="6282742" cy="4000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2590" b="1" spc="-65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you patients you already earned.</a:t>
            </a:r>
            <a:endParaRPr lang="en-US" sz="2590" dirty="0"/>
          </a:p>
        </p:txBody>
      </p:sp>
      <p:sp>
        <p:nvSpPr>
          <p:cNvPr id="9" name="Text 4"/>
          <p:cNvSpPr/>
          <p:nvPr/>
        </p:nvSpPr>
        <p:spPr>
          <a:xfrm>
            <a:off x="640035" y="1352624"/>
            <a:ext cx="7150098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83"/>
              </a:lnSpc>
              <a:buNone/>
            </a:pPr>
            <a:r>
              <a:rPr lang="en-US" sz="860" dirty="0">
                <a:solidFill>
                  <a:srgbClr val="7373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Trusted providers lose visibility between appointments while online-first platforms maintain weekly contact</a:t>
            </a:r>
            <a:endParaRPr lang="en-US" sz="860" dirty="0"/>
          </a:p>
          <a:p>
            <a:pPr algn="l" indent="0" marL="0">
              <a:lnSpc>
                <a:spcPts val="1383"/>
              </a:lnSpc>
              <a:buNone/>
            </a:pPr>
            <a:r>
              <a:rPr lang="en-US" sz="860" dirty="0">
                <a:solidFill>
                  <a:srgbClr val="7373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with the same clients.</a:t>
            </a:r>
            <a:endParaRPr lang="en-US" sz="860" dirty="0"/>
          </a:p>
        </p:txBody>
      </p:sp>
      <p:sp>
        <p:nvSpPr>
          <p:cNvPr id="10" name="Shape 5"/>
          <p:cNvSpPr/>
          <p:nvPr/>
        </p:nvSpPr>
        <p:spPr>
          <a:xfrm>
            <a:off x="639589" y="1870249"/>
            <a:ext cx="2500313" cy="1157288"/>
          </a:xfrm>
          <a:prstGeom prst="roundRect">
            <a:avLst>
              <a:gd name="adj" fmla="val 6584"/>
            </a:avLst>
          </a:prstGeom>
          <a:solidFill>
            <a:srgbClr val="4BC0C8">
              <a:alpha val="6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827633" y="1961183"/>
            <a:ext cx="1147003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3960" b="1" spc="-158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6–8</a:t>
            </a:r>
            <a:endParaRPr lang="en-US" sz="3960" dirty="0"/>
          </a:p>
        </p:txBody>
      </p:sp>
      <p:sp>
        <p:nvSpPr>
          <p:cNvPr id="12" name="Text 7"/>
          <p:cNvSpPr/>
          <p:nvPr/>
        </p:nvSpPr>
        <p:spPr>
          <a:xfrm>
            <a:off x="827633" y="2586930"/>
            <a:ext cx="1373565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790" b="1" dirty="0">
                <a:solidFill>
                  <a:srgbClr val="B4B6B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weeks between visits</a:t>
            </a:r>
            <a:endParaRPr lang="en-US" sz="790" dirty="0"/>
          </a:p>
        </p:txBody>
      </p:sp>
      <p:sp>
        <p:nvSpPr>
          <p:cNvPr id="13" name="Text 8"/>
          <p:cNvSpPr/>
          <p:nvPr/>
        </p:nvSpPr>
        <p:spPr>
          <a:xfrm>
            <a:off x="827633" y="2753990"/>
            <a:ext cx="218984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5C616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Average gap with no provider touchpoint</a:t>
            </a:r>
            <a:endParaRPr lang="en-US" sz="680" dirty="0"/>
          </a:p>
        </p:txBody>
      </p:sp>
      <p:sp>
        <p:nvSpPr>
          <p:cNvPr id="14" name="Shape 9"/>
          <p:cNvSpPr/>
          <p:nvPr/>
        </p:nvSpPr>
        <p:spPr>
          <a:xfrm>
            <a:off x="3321844" y="1870249"/>
            <a:ext cx="2500313" cy="1157288"/>
          </a:xfrm>
          <a:prstGeom prst="roundRect">
            <a:avLst>
              <a:gd name="adj" fmla="val 6584"/>
            </a:avLst>
          </a:prstGeom>
          <a:solidFill>
            <a:srgbClr val="4BC0C8">
              <a:alpha val="6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3509888" y="1961183"/>
            <a:ext cx="1362053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3960" b="1" spc="-158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 in 3</a:t>
            </a:r>
            <a:endParaRPr lang="en-US" sz="3960" dirty="0"/>
          </a:p>
        </p:txBody>
      </p:sp>
      <p:sp>
        <p:nvSpPr>
          <p:cNvPr id="16" name="Text 11"/>
          <p:cNvSpPr/>
          <p:nvPr/>
        </p:nvSpPr>
        <p:spPr>
          <a:xfrm>
            <a:off x="3509888" y="2586930"/>
            <a:ext cx="1685545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790" b="1" dirty="0">
                <a:solidFill>
                  <a:srgbClr val="B4B6B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clients lost to competitors</a:t>
            </a:r>
            <a:endParaRPr lang="en-US" sz="790" dirty="0"/>
          </a:p>
        </p:txBody>
      </p:sp>
      <p:sp>
        <p:nvSpPr>
          <p:cNvPr id="17" name="Text 12"/>
          <p:cNvSpPr/>
          <p:nvPr/>
        </p:nvSpPr>
        <p:spPr>
          <a:xfrm>
            <a:off x="3509888" y="2753990"/>
            <a:ext cx="195834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5C616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Lost during that unmanaged window</a:t>
            </a:r>
            <a:endParaRPr lang="en-US" sz="680" dirty="0"/>
          </a:p>
        </p:txBody>
      </p:sp>
      <p:sp>
        <p:nvSpPr>
          <p:cNvPr id="18" name="Shape 13"/>
          <p:cNvSpPr/>
          <p:nvPr/>
        </p:nvSpPr>
        <p:spPr>
          <a:xfrm>
            <a:off x="6004099" y="1870249"/>
            <a:ext cx="2500313" cy="1157288"/>
          </a:xfrm>
          <a:prstGeom prst="roundRect">
            <a:avLst>
              <a:gd name="adj" fmla="val 6584"/>
            </a:avLst>
          </a:prstGeom>
          <a:solidFill>
            <a:srgbClr val="F87171">
              <a:alpha val="6000"/>
            </a:srgbClr>
          </a:solidFill>
          <a:ln w="4763">
            <a:solidFill>
              <a:srgbClr val="F87171">
                <a:alpha val="15000"/>
              </a:srgbClr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6192143" y="1961183"/>
            <a:ext cx="878942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3960" b="1" spc="-158" kern="0" dirty="0">
                <a:solidFill>
                  <a:srgbClr val="C95C5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$0</a:t>
            </a:r>
            <a:endParaRPr lang="en-US" sz="3960" dirty="0"/>
          </a:p>
        </p:txBody>
      </p:sp>
      <p:sp>
        <p:nvSpPr>
          <p:cNvPr id="20" name="Text 15"/>
          <p:cNvSpPr/>
          <p:nvPr/>
        </p:nvSpPr>
        <p:spPr>
          <a:xfrm>
            <a:off x="6192143" y="2586930"/>
            <a:ext cx="1141006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790" b="1" dirty="0">
                <a:solidFill>
                  <a:srgbClr val="B7B5B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tools built for this</a:t>
            </a:r>
            <a:endParaRPr lang="en-US" sz="790" dirty="0"/>
          </a:p>
        </p:txBody>
      </p:sp>
      <p:sp>
        <p:nvSpPr>
          <p:cNvPr id="21" name="Text 16"/>
          <p:cNvSpPr/>
          <p:nvPr/>
        </p:nvSpPr>
        <p:spPr>
          <a:xfrm>
            <a:off x="6192143" y="2753990"/>
            <a:ext cx="222137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635E5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 platform covers the full provider stack</a:t>
            </a:r>
            <a:endParaRPr lang="en-US" sz="680" dirty="0"/>
          </a:p>
        </p:txBody>
      </p:sp>
      <p:sp>
        <p:nvSpPr>
          <p:cNvPr id="22" name="Shape 17"/>
          <p:cNvSpPr/>
          <p:nvPr/>
        </p:nvSpPr>
        <p:spPr>
          <a:xfrm>
            <a:off x="640482" y="3207172"/>
            <a:ext cx="6948488" cy="528638"/>
          </a:xfrm>
          <a:prstGeom prst="roundRect">
            <a:avLst>
              <a:gd name="adj" fmla="val 10811"/>
            </a:avLst>
          </a:prstGeom>
          <a:solidFill>
            <a:srgbClr val="4BC0C8">
              <a:alpha val="5000"/>
            </a:srgbClr>
          </a:solidFill>
          <a:ln w="4763">
            <a:solidFill>
              <a:srgbClr val="4BC0C8">
                <a:alpha val="12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845939" y="3319835"/>
            <a:ext cx="8322372" cy="299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7"/>
              </a:lnSpc>
              <a:buNone/>
            </a:pPr>
            <a:r>
              <a:rPr lang="en-US" sz="790" dirty="0">
                <a:solidFill>
                  <a:srgbClr val="81848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 single platform combines provider-safe AI content, MS365 inbox-native outreach, native social publishing, CRM, and corporate health</a:t>
            </a:r>
            <a:endParaRPr lang="en-US" sz="790" dirty="0"/>
          </a:p>
          <a:p>
            <a:pPr algn="l" indent="0" marL="0">
              <a:lnSpc>
                <a:spcPts val="1307"/>
              </a:lnSpc>
              <a:buNone/>
            </a:pPr>
            <a:r>
              <a:rPr lang="en-US" sz="790" dirty="0">
                <a:solidFill>
                  <a:srgbClr val="81848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activation — built around a provider's identity, not a clinic's EMR.</a:t>
            </a:r>
            <a:endParaRPr lang="en-US" sz="79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542" y="-514350"/>
            <a:ext cx="3476625" cy="2314575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08670"/>
            <a:ext cx="200025" cy="9525"/>
          </a:xfrm>
          <a:prstGeom prst="rect">
            <a:avLst/>
          </a:prstGeom>
          <a:solidFill>
            <a:srgbClr val="3BB78F"/>
          </a:solidFill>
          <a:ln/>
        </p:spPr>
      </p:sp>
      <p:sp>
        <p:nvSpPr>
          <p:cNvPr id="6" name="Text 1"/>
          <p:cNvSpPr/>
          <p:nvPr/>
        </p:nvSpPr>
        <p:spPr>
          <a:xfrm>
            <a:off x="932557" y="266700"/>
            <a:ext cx="1611347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118" kern="0" dirty="0">
                <a:solidFill>
                  <a:srgbClr val="3BB78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REVENUE OPPORTUNITY</a:t>
            </a:r>
            <a:endParaRPr lang="en-US" sz="590" dirty="0"/>
          </a:p>
        </p:txBody>
      </p:sp>
      <p:sp>
        <p:nvSpPr>
          <p:cNvPr id="7" name="Text 2"/>
          <p:cNvSpPr/>
          <p:nvPr/>
        </p:nvSpPr>
        <p:spPr>
          <a:xfrm>
            <a:off x="640035" y="458242"/>
            <a:ext cx="9300299" cy="3762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65"/>
              </a:spcAft>
              <a:buNone/>
            </a:pPr>
            <a:r>
              <a:rPr lang="en-US" sz="2450" b="1" spc="-61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New revenue sources across the full health journey.</a:t>
            </a:r>
            <a:endParaRPr lang="en-US" sz="2450" dirty="0"/>
          </a:p>
        </p:txBody>
      </p:sp>
      <p:sp>
        <p:nvSpPr>
          <p:cNvPr id="8" name="Text 3"/>
          <p:cNvSpPr/>
          <p:nvPr/>
        </p:nvSpPr>
        <p:spPr>
          <a:xfrm>
            <a:off x="640035" y="871761"/>
            <a:ext cx="9556075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8"/>
              </a:lnSpc>
              <a:buNone/>
            </a:pPr>
            <a:r>
              <a:rPr lang="en-US" sz="790" dirty="0">
                <a:solidFill>
                  <a:srgbClr val="7373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Every provider already sits at the centre of four compounding revenue streams. Ingeni activates them across metabolic health, longevity, family wellness, and</a:t>
            </a:r>
            <a:endParaRPr lang="en-US" sz="790" dirty="0"/>
          </a:p>
          <a:p>
            <a:pPr algn="l" indent="0" marL="0">
              <a:lnSpc>
                <a:spcPts val="1188"/>
              </a:lnSpc>
              <a:buNone/>
            </a:pPr>
            <a:r>
              <a:rPr lang="en-US" sz="790" dirty="0">
                <a:solidFill>
                  <a:srgbClr val="7373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caregiver-supported care.</a:t>
            </a:r>
            <a:endParaRPr lang="en-US" sz="790" dirty="0"/>
          </a:p>
        </p:txBody>
      </p:sp>
      <p:sp>
        <p:nvSpPr>
          <p:cNvPr id="9" name="Shape 4"/>
          <p:cNvSpPr/>
          <p:nvPr/>
        </p:nvSpPr>
        <p:spPr>
          <a:xfrm>
            <a:off x="641003" y="1313185"/>
            <a:ext cx="3838575" cy="1752600"/>
          </a:xfrm>
          <a:prstGeom prst="roundRect">
            <a:avLst>
              <a:gd name="adj" fmla="val 4348"/>
            </a:avLst>
          </a:prstGeom>
          <a:solidFill>
            <a:srgbClr val="4BC0C8">
              <a:alpha val="7000"/>
            </a:srgbClr>
          </a:solidFill>
          <a:ln w="4763">
            <a:solidFill>
              <a:srgbClr val="4BC0C8">
                <a:alpha val="20000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845939" y="1500708"/>
            <a:ext cx="38100" cy="38100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11" name="Text 6"/>
          <p:cNvSpPr/>
          <p:nvPr/>
        </p:nvSpPr>
        <p:spPr>
          <a:xfrm>
            <a:off x="957188" y="1455241"/>
            <a:ext cx="2007490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Longitudinal Health Programs</a:t>
            </a:r>
            <a:endParaRPr lang="en-US" sz="830" dirty="0"/>
          </a:p>
        </p:txBody>
      </p:sp>
      <p:sp>
        <p:nvSpPr>
          <p:cNvPr id="12" name="Text 7"/>
          <p:cNvSpPr/>
          <p:nvPr/>
        </p:nvSpPr>
        <p:spPr>
          <a:xfrm>
            <a:off x="845939" y="1669852"/>
            <a:ext cx="4416854" cy="5579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2868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Ongoing engagement for high-value care categories including metabolic health,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2868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GLP-1 support, HRT, nutrition, sleep, chronic prevention, longevity, family health,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2868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and caregiver-supported wellness — keeping the patient relationship active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2868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between visits.</a:t>
            </a:r>
            <a:endParaRPr lang="en-US" sz="720" dirty="0"/>
          </a:p>
        </p:txBody>
      </p:sp>
      <p:sp>
        <p:nvSpPr>
          <p:cNvPr id="13" name="Text 8"/>
          <p:cNvSpPr/>
          <p:nvPr/>
        </p:nvSpPr>
        <p:spPr>
          <a:xfrm>
            <a:off x="845939" y="2826916"/>
            <a:ext cx="1531054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607"/>
              </a:spcBef>
              <a:buNone/>
            </a:pPr>
            <a:r>
              <a:rPr lang="en-US" sz="630" b="1" spc="63" kern="0" dirty="0">
                <a:solidFill>
                  <a:srgbClr val="2C7074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RELATIONSHIP REVENUE</a:t>
            </a:r>
            <a:endParaRPr lang="en-US" sz="630" dirty="0"/>
          </a:p>
        </p:txBody>
      </p:sp>
      <p:sp>
        <p:nvSpPr>
          <p:cNvPr id="14" name="Shape 9"/>
          <p:cNvSpPr/>
          <p:nvPr/>
        </p:nvSpPr>
        <p:spPr>
          <a:xfrm>
            <a:off x="4664385" y="1313185"/>
            <a:ext cx="3838575" cy="1752600"/>
          </a:xfrm>
          <a:prstGeom prst="roundRect">
            <a:avLst>
              <a:gd name="adj" fmla="val 4348"/>
            </a:avLst>
          </a:prstGeom>
          <a:solidFill>
            <a:srgbClr val="3BB78F">
              <a:alpha val="7000"/>
            </a:srgbClr>
          </a:solidFill>
          <a:ln w="4763">
            <a:solidFill>
              <a:srgbClr val="3BB78F">
                <a:alpha val="2000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4869284" y="1500708"/>
            <a:ext cx="38100" cy="38100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16" name="Text 11"/>
          <p:cNvSpPr/>
          <p:nvPr/>
        </p:nvSpPr>
        <p:spPr>
          <a:xfrm>
            <a:off x="4980533" y="1455241"/>
            <a:ext cx="1388849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3BB78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Vitalis Memberships</a:t>
            </a:r>
            <a:endParaRPr lang="en-US" sz="830" dirty="0"/>
          </a:p>
        </p:txBody>
      </p:sp>
      <p:sp>
        <p:nvSpPr>
          <p:cNvPr id="17" name="Text 12"/>
          <p:cNvSpPr/>
          <p:nvPr/>
        </p:nvSpPr>
        <p:spPr>
          <a:xfrm>
            <a:off x="4869284" y="1669852"/>
            <a:ext cx="4469963" cy="411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2868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$29/mo primary · $15/mo family add-on — ongoing subscription revenue per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2868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enrolled member, with wearables, AI coaching, compound Rx review, supplement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2868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support, and family/caregiver visibility included.</a:t>
            </a:r>
            <a:endParaRPr lang="en-US" sz="720" dirty="0"/>
          </a:p>
        </p:txBody>
      </p:sp>
      <p:sp>
        <p:nvSpPr>
          <p:cNvPr id="18" name="Text 13"/>
          <p:cNvSpPr/>
          <p:nvPr/>
        </p:nvSpPr>
        <p:spPr>
          <a:xfrm>
            <a:off x="4869284" y="2826916"/>
            <a:ext cx="2175815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607"/>
              </a:spcBef>
              <a:buNone/>
            </a:pPr>
            <a:r>
              <a:rPr lang="en-US" sz="630" b="1" spc="63" kern="0" dirty="0">
                <a:solidFill>
                  <a:srgbClr val="226A53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RECURRING MEMBERSHIP REVENUE</a:t>
            </a:r>
            <a:endParaRPr lang="en-US" sz="630" dirty="0"/>
          </a:p>
        </p:txBody>
      </p:sp>
      <p:sp>
        <p:nvSpPr>
          <p:cNvPr id="19" name="Shape 14"/>
          <p:cNvSpPr/>
          <p:nvPr/>
        </p:nvSpPr>
        <p:spPr>
          <a:xfrm>
            <a:off x="641003" y="3159100"/>
            <a:ext cx="3838575" cy="1752600"/>
          </a:xfrm>
          <a:prstGeom prst="roundRect">
            <a:avLst>
              <a:gd name="adj" fmla="val 4348"/>
            </a:avLst>
          </a:prstGeom>
          <a:solidFill>
            <a:srgbClr val="F59E0B">
              <a:alpha val="6000"/>
            </a:srgbClr>
          </a:solidFill>
          <a:ln w="4763">
            <a:solidFill>
              <a:srgbClr val="F59E0B">
                <a:alpha val="18000"/>
              </a:srgbClr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845939" y="3346624"/>
            <a:ext cx="38100" cy="3810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1" name="Text 16"/>
          <p:cNvSpPr/>
          <p:nvPr/>
        </p:nvSpPr>
        <p:spPr>
          <a:xfrm>
            <a:off x="957188" y="3301157"/>
            <a:ext cx="1183280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59E0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Corporate Health</a:t>
            </a:r>
            <a:endParaRPr lang="en-US" sz="830" dirty="0"/>
          </a:p>
        </p:txBody>
      </p:sp>
      <p:sp>
        <p:nvSpPr>
          <p:cNvPr id="22" name="Text 17"/>
          <p:cNvSpPr/>
          <p:nvPr/>
        </p:nvSpPr>
        <p:spPr>
          <a:xfrm>
            <a:off x="845939" y="3515767"/>
            <a:ext cx="4394701" cy="411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784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Employer wellness contracts, PMPM revenue, and business-case generation for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784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local employers — avg $22 PMPM, $15–$45 range. A B2B revenue layer built on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784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provider's local authority.</a:t>
            </a:r>
            <a:endParaRPr lang="en-US" sz="720" dirty="0"/>
          </a:p>
        </p:txBody>
      </p:sp>
      <p:sp>
        <p:nvSpPr>
          <p:cNvPr id="23" name="Text 18"/>
          <p:cNvSpPr/>
          <p:nvPr/>
        </p:nvSpPr>
        <p:spPr>
          <a:xfrm>
            <a:off x="845939" y="4672831"/>
            <a:ext cx="1580004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607"/>
              </a:spcBef>
              <a:buNone/>
            </a:pPr>
            <a:r>
              <a:rPr lang="en-US" sz="630" b="1" spc="63" kern="0" dirty="0">
                <a:solidFill>
                  <a:srgbClr val="8D5B0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B2B CONTRACT REVENUE</a:t>
            </a:r>
            <a:endParaRPr lang="en-US" sz="630" dirty="0"/>
          </a:p>
        </p:txBody>
      </p:sp>
      <p:sp>
        <p:nvSpPr>
          <p:cNvPr id="24" name="Shape 19"/>
          <p:cNvSpPr/>
          <p:nvPr/>
        </p:nvSpPr>
        <p:spPr>
          <a:xfrm>
            <a:off x="4664385" y="3159100"/>
            <a:ext cx="3838575" cy="1752600"/>
          </a:xfrm>
          <a:prstGeom prst="roundRect">
            <a:avLst>
              <a:gd name="adj" fmla="val 4348"/>
            </a:avLst>
          </a:prstGeom>
          <a:solidFill>
            <a:srgbClr val="4BC0C8">
              <a:alpha val="5000"/>
            </a:srgbClr>
          </a:solidFill>
          <a:ln w="4763">
            <a:solidFill>
              <a:srgbClr val="4BC0C8">
                <a:alpha val="15000"/>
              </a:srgbClr>
            </a:solidFill>
            <a:prstDash val="solid"/>
          </a:ln>
        </p:spPr>
      </p:sp>
      <p:sp>
        <p:nvSpPr>
          <p:cNvPr id="25" name="Shape 20"/>
          <p:cNvSpPr/>
          <p:nvPr/>
        </p:nvSpPr>
        <p:spPr>
          <a:xfrm>
            <a:off x="4869284" y="3346624"/>
            <a:ext cx="38100" cy="38100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26" name="Text 21"/>
          <p:cNvSpPr/>
          <p:nvPr/>
        </p:nvSpPr>
        <p:spPr>
          <a:xfrm>
            <a:off x="4980533" y="3301157"/>
            <a:ext cx="1869542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Referral &amp; Family Expansion</a:t>
            </a:r>
            <a:endParaRPr lang="en-US" sz="830" dirty="0"/>
          </a:p>
        </p:txBody>
      </p:sp>
      <p:sp>
        <p:nvSpPr>
          <p:cNvPr id="27" name="Text 22"/>
          <p:cNvSpPr/>
          <p:nvPr/>
        </p:nvSpPr>
        <p:spPr>
          <a:xfrm>
            <a:off x="4869284" y="3515767"/>
            <a:ext cx="4157015" cy="411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1848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Specialist referrals, family sign-ups, caregiver involvement, local reputation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1848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growth, and ongoing reactivation from the provider's existing audience —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dirty="0">
                <a:solidFill>
                  <a:srgbClr val="81848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self-generating over time as the practice becomes the local health authority.</a:t>
            </a:r>
            <a:endParaRPr lang="en-US" sz="720" dirty="0"/>
          </a:p>
        </p:txBody>
      </p:sp>
      <p:sp>
        <p:nvSpPr>
          <p:cNvPr id="28" name="Text 23"/>
          <p:cNvSpPr/>
          <p:nvPr/>
        </p:nvSpPr>
        <p:spPr>
          <a:xfrm>
            <a:off x="4869284" y="4672831"/>
            <a:ext cx="2236857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607"/>
              </a:spcBef>
              <a:buNone/>
            </a:pPr>
            <a:r>
              <a:rPr lang="en-US" sz="630" b="1" spc="63" kern="0" dirty="0">
                <a:solidFill>
                  <a:srgbClr val="245C5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COMPOUNDING REFERRAL REVENUE</a:t>
            </a:r>
            <a:endParaRPr lang="en-US" sz="63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640593" y="308670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5" name="Text 1"/>
          <p:cNvSpPr/>
          <p:nvPr/>
        </p:nvSpPr>
        <p:spPr>
          <a:xfrm>
            <a:off x="932557" y="266700"/>
            <a:ext cx="1584938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118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12-MONTH TRAJECTORY</a:t>
            </a:r>
            <a:endParaRPr lang="en-US" sz="590" dirty="0"/>
          </a:p>
        </p:txBody>
      </p:sp>
      <p:sp>
        <p:nvSpPr>
          <p:cNvPr id="6" name="Text 2"/>
          <p:cNvSpPr/>
          <p:nvPr/>
        </p:nvSpPr>
        <p:spPr>
          <a:xfrm>
            <a:off x="640035" y="448717"/>
            <a:ext cx="6578374" cy="3905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2520" b="1" spc="-63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How it compounds over 12 months.</a:t>
            </a:r>
            <a:endParaRPr lang="en-US" sz="2520" dirty="0"/>
          </a:p>
        </p:txBody>
      </p:sp>
      <p:sp>
        <p:nvSpPr>
          <p:cNvPr id="7" name="Text 3"/>
          <p:cNvSpPr/>
          <p:nvPr/>
        </p:nvSpPr>
        <p:spPr>
          <a:xfrm>
            <a:off x="640035" y="870421"/>
            <a:ext cx="7521089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418"/>
              </a:spcAft>
              <a:buNone/>
            </a:pPr>
            <a:r>
              <a:rPr lang="en-US" sz="790" dirty="0">
                <a:solidFill>
                  <a:srgbClr val="6B6B6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Transactional care earns once. The Provider Revenue &amp; Engagement OS builds value between every visit — and compounds.</a:t>
            </a:r>
            <a:endParaRPr lang="en-US" sz="79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89" y="1196578"/>
            <a:ext cx="2500313" cy="19050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639589" y="1344588"/>
            <a:ext cx="2500313" cy="3567113"/>
          </a:xfrm>
          <a:prstGeom prst="roundRect">
            <a:avLst>
              <a:gd name="adj" fmla="val 3048"/>
            </a:avLst>
          </a:prstGeom>
          <a:solidFill>
            <a:srgbClr val="4BC0C8">
              <a:alpha val="6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828191" y="1493193"/>
            <a:ext cx="676275" cy="147637"/>
          </a:xfrm>
          <a:prstGeom prst="roundRect">
            <a:avLst>
              <a:gd name="adj" fmla="val 19355"/>
            </a:avLst>
          </a:prstGeom>
          <a:solidFill>
            <a:srgbClr val="4BC0C8">
              <a:alpha val="15000"/>
            </a:srgbClr>
          </a:solidFill>
          <a:ln/>
        </p:spPr>
      </p:sp>
      <p:sp>
        <p:nvSpPr>
          <p:cNvPr id="11" name="Text 6"/>
          <p:cNvSpPr/>
          <p:nvPr/>
        </p:nvSpPr>
        <p:spPr>
          <a:xfrm>
            <a:off x="900782" y="1522661"/>
            <a:ext cx="747571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59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MONTHS 1–2</a:t>
            </a:r>
            <a:endParaRPr lang="en-US" sz="590" dirty="0"/>
          </a:p>
        </p:txBody>
      </p:sp>
      <p:sp>
        <p:nvSpPr>
          <p:cNvPr id="12" name="Text 7"/>
          <p:cNvSpPr/>
          <p:nvPr/>
        </p:nvSpPr>
        <p:spPr>
          <a:xfrm>
            <a:off x="827633" y="1713384"/>
            <a:ext cx="104552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122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Activation</a:t>
            </a:r>
            <a:endParaRPr lang="en-US" sz="1220" dirty="0"/>
          </a:p>
        </p:txBody>
      </p:sp>
      <p:sp>
        <p:nvSpPr>
          <p:cNvPr id="13" name="Text 8"/>
          <p:cNvSpPr/>
          <p:nvPr/>
        </p:nvSpPr>
        <p:spPr>
          <a:xfrm>
            <a:off x="827633" y="1986483"/>
            <a:ext cx="1923425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E919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CRM live, content pipeline running</a:t>
            </a:r>
            <a:endParaRPr lang="en-US" sz="720" dirty="0"/>
          </a:p>
        </p:txBody>
      </p:sp>
      <p:sp>
        <p:nvSpPr>
          <p:cNvPr id="14" name="Text 9"/>
          <p:cNvSpPr/>
          <p:nvPr/>
        </p:nvSpPr>
        <p:spPr>
          <a:xfrm>
            <a:off x="827633" y="2180183"/>
            <a:ext cx="2008071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E919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Social scheduled, campaigns active</a:t>
            </a:r>
            <a:endParaRPr lang="en-US" sz="720" dirty="0"/>
          </a:p>
        </p:txBody>
      </p:sp>
      <p:sp>
        <p:nvSpPr>
          <p:cNvPr id="15" name="Text 10"/>
          <p:cNvSpPr/>
          <p:nvPr/>
        </p:nvSpPr>
        <p:spPr>
          <a:xfrm>
            <a:off x="827633" y="2373883"/>
            <a:ext cx="2249917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E919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Partner Hub and Vitalis enrollment open</a:t>
            </a:r>
            <a:endParaRPr lang="en-US" sz="720" dirty="0"/>
          </a:p>
        </p:txBody>
      </p:sp>
      <p:sp>
        <p:nvSpPr>
          <p:cNvPr id="16" name="Text 11"/>
          <p:cNvSpPr/>
          <p:nvPr/>
        </p:nvSpPr>
        <p:spPr>
          <a:xfrm>
            <a:off x="827633" y="2567583"/>
            <a:ext cx="2599626" cy="256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720" dirty="0">
                <a:solidFill>
                  <a:srgbClr val="8E919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Longitudinal health programs activated across</a:t>
            </a:r>
            <a:endParaRPr lang="en-US" sz="720" dirty="0"/>
          </a:p>
          <a:p>
            <a:pPr algn="l" indent="0" marL="0">
              <a:lnSpc>
                <a:spcPts val="1080"/>
              </a:lnSpc>
              <a:buNone/>
            </a:pPr>
            <a:r>
              <a:rPr lang="en-US" sz="720" dirty="0">
                <a:solidFill>
                  <a:srgbClr val="8E919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care categories</a:t>
            </a:r>
            <a:endParaRPr lang="en-US" sz="720" dirty="0"/>
          </a:p>
        </p:txBody>
      </p:sp>
      <p:sp>
        <p:nvSpPr>
          <p:cNvPr id="17" name="Text 12"/>
          <p:cNvSpPr/>
          <p:nvPr/>
        </p:nvSpPr>
        <p:spPr>
          <a:xfrm>
            <a:off x="827633" y="4649391"/>
            <a:ext cx="643094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2F787D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Foundation</a:t>
            </a:r>
            <a:endParaRPr lang="en-US" sz="650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1844" y="1196578"/>
            <a:ext cx="2500313" cy="19050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3321844" y="1344588"/>
            <a:ext cx="2500313" cy="3567113"/>
          </a:xfrm>
          <a:prstGeom prst="roundRect">
            <a:avLst>
              <a:gd name="adj" fmla="val 3048"/>
            </a:avLst>
          </a:prstGeom>
          <a:solidFill>
            <a:srgbClr val="3BB78F">
              <a:alpha val="6000"/>
            </a:srgbClr>
          </a:solidFill>
          <a:ln w="4763">
            <a:solidFill>
              <a:srgbClr val="3BB78F">
                <a:alpha val="20000"/>
              </a:srgbClr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3510669" y="1493193"/>
            <a:ext cx="700088" cy="147637"/>
          </a:xfrm>
          <a:prstGeom prst="roundRect">
            <a:avLst>
              <a:gd name="adj" fmla="val 19355"/>
            </a:avLst>
          </a:prstGeom>
          <a:solidFill>
            <a:srgbClr val="3BB78F">
              <a:alpha val="15000"/>
            </a:srgbClr>
          </a:solidFill>
          <a:ln/>
        </p:spPr>
      </p:sp>
      <p:sp>
        <p:nvSpPr>
          <p:cNvPr id="21" name="Text 15"/>
          <p:cNvSpPr/>
          <p:nvPr/>
        </p:nvSpPr>
        <p:spPr>
          <a:xfrm>
            <a:off x="3583037" y="1522661"/>
            <a:ext cx="779108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59" kern="0" dirty="0">
                <a:solidFill>
                  <a:srgbClr val="3BB78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MONTHS 3–6</a:t>
            </a:r>
            <a:endParaRPr lang="en-US" sz="590" dirty="0"/>
          </a:p>
        </p:txBody>
      </p:sp>
      <p:sp>
        <p:nvSpPr>
          <p:cNvPr id="22" name="Text 16"/>
          <p:cNvSpPr/>
          <p:nvPr/>
        </p:nvSpPr>
        <p:spPr>
          <a:xfrm>
            <a:off x="3509888" y="1713384"/>
            <a:ext cx="1186086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122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Momentum</a:t>
            </a:r>
            <a:endParaRPr lang="en-US" sz="1220" dirty="0"/>
          </a:p>
        </p:txBody>
      </p:sp>
      <p:sp>
        <p:nvSpPr>
          <p:cNvPr id="23" name="Text 17"/>
          <p:cNvSpPr/>
          <p:nvPr/>
        </p:nvSpPr>
        <p:spPr>
          <a:xfrm>
            <a:off x="3509888" y="1986483"/>
            <a:ext cx="2770659" cy="256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720" dirty="0">
                <a:solidFill>
                  <a:srgbClr val="8E919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Relationships deepening between visits across all</a:t>
            </a:r>
            <a:endParaRPr lang="en-US" sz="720" dirty="0"/>
          </a:p>
          <a:p>
            <a:pPr algn="l" indent="0" marL="0">
              <a:lnSpc>
                <a:spcPts val="1080"/>
              </a:lnSpc>
              <a:buNone/>
            </a:pPr>
            <a:r>
              <a:rPr lang="en-US" sz="720" dirty="0">
                <a:solidFill>
                  <a:srgbClr val="8E919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care categories</a:t>
            </a:r>
            <a:endParaRPr lang="en-US" sz="720" dirty="0"/>
          </a:p>
        </p:txBody>
      </p:sp>
      <p:sp>
        <p:nvSpPr>
          <p:cNvPr id="24" name="Text 18"/>
          <p:cNvSpPr/>
          <p:nvPr/>
        </p:nvSpPr>
        <p:spPr>
          <a:xfrm>
            <a:off x="3509888" y="2317328"/>
            <a:ext cx="1877474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E919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Vitalis membership base growing</a:t>
            </a:r>
            <a:endParaRPr lang="en-US" sz="720" dirty="0"/>
          </a:p>
        </p:txBody>
      </p:sp>
      <p:sp>
        <p:nvSpPr>
          <p:cNvPr id="25" name="Text 19"/>
          <p:cNvSpPr/>
          <p:nvPr/>
        </p:nvSpPr>
        <p:spPr>
          <a:xfrm>
            <a:off x="3509888" y="2511028"/>
            <a:ext cx="2120674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E919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First corporate health pilots launched</a:t>
            </a:r>
            <a:endParaRPr lang="en-US" sz="720" dirty="0"/>
          </a:p>
        </p:txBody>
      </p:sp>
      <p:sp>
        <p:nvSpPr>
          <p:cNvPr id="26" name="Text 20"/>
          <p:cNvSpPr/>
          <p:nvPr/>
        </p:nvSpPr>
        <p:spPr>
          <a:xfrm>
            <a:off x="3509888" y="2704728"/>
            <a:ext cx="2273811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E919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Family and caregiver sign-ups beginning</a:t>
            </a:r>
            <a:endParaRPr lang="en-US" sz="720" dirty="0"/>
          </a:p>
        </p:txBody>
      </p:sp>
      <p:sp>
        <p:nvSpPr>
          <p:cNvPr id="27" name="Text 21"/>
          <p:cNvSpPr/>
          <p:nvPr/>
        </p:nvSpPr>
        <p:spPr>
          <a:xfrm>
            <a:off x="3509888" y="4649391"/>
            <a:ext cx="1336030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25725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Multiple streams running</a:t>
            </a:r>
            <a:endParaRPr lang="en-US" sz="650" dirty="0"/>
          </a:p>
        </p:txBody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4099" y="1196578"/>
            <a:ext cx="2500313" cy="19050"/>
          </a:xfrm>
          <a:prstGeom prst="rect">
            <a:avLst/>
          </a:prstGeom>
        </p:spPr>
      </p:pic>
      <p:pic>
        <p:nvPicPr>
          <p:cNvPr id="2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4099" y="1344588"/>
            <a:ext cx="2500313" cy="3567113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6192403" y="1493193"/>
            <a:ext cx="719137" cy="147637"/>
          </a:xfrm>
          <a:prstGeom prst="roundRect">
            <a:avLst>
              <a:gd name="adj" fmla="val 19355"/>
            </a:avLst>
          </a:prstGeom>
          <a:solidFill>
            <a:srgbClr val="4BC0C8">
              <a:alpha val="20000"/>
            </a:srgbClr>
          </a:solidFill>
          <a:ln/>
        </p:spPr>
      </p:sp>
      <p:sp>
        <p:nvSpPr>
          <p:cNvPr id="31" name="Text 23"/>
          <p:cNvSpPr/>
          <p:nvPr/>
        </p:nvSpPr>
        <p:spPr>
          <a:xfrm>
            <a:off x="6265292" y="1522661"/>
            <a:ext cx="802518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59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MONTHS 7–12</a:t>
            </a:r>
            <a:endParaRPr lang="en-US" sz="590" dirty="0"/>
          </a:p>
        </p:txBody>
      </p:sp>
      <p:sp>
        <p:nvSpPr>
          <p:cNvPr id="32" name="Text 24"/>
          <p:cNvSpPr/>
          <p:nvPr/>
        </p:nvSpPr>
        <p:spPr>
          <a:xfrm>
            <a:off x="6192143" y="1713384"/>
            <a:ext cx="1148358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122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Compound</a:t>
            </a:r>
            <a:endParaRPr lang="en-US" sz="1220" dirty="0"/>
          </a:p>
        </p:txBody>
      </p:sp>
      <p:sp>
        <p:nvSpPr>
          <p:cNvPr id="33" name="Text 25"/>
          <p:cNvSpPr/>
          <p:nvPr/>
        </p:nvSpPr>
        <p:spPr>
          <a:xfrm>
            <a:off x="6192143" y="1986483"/>
            <a:ext cx="2433429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A6A6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All revenue streams running simultaneously</a:t>
            </a:r>
            <a:endParaRPr lang="en-US" sz="720" dirty="0"/>
          </a:p>
        </p:txBody>
      </p:sp>
      <p:sp>
        <p:nvSpPr>
          <p:cNvPr id="34" name="Text 26"/>
          <p:cNvSpPr/>
          <p:nvPr/>
        </p:nvSpPr>
        <p:spPr>
          <a:xfrm>
            <a:off x="6192143" y="2180183"/>
            <a:ext cx="2682047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A6A6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Practice is the recognised local health authority</a:t>
            </a:r>
            <a:endParaRPr lang="en-US" sz="720" dirty="0"/>
          </a:p>
        </p:txBody>
      </p:sp>
      <p:sp>
        <p:nvSpPr>
          <p:cNvPr id="35" name="Text 27"/>
          <p:cNvSpPr/>
          <p:nvPr/>
        </p:nvSpPr>
        <p:spPr>
          <a:xfrm>
            <a:off x="6192143" y="2373883"/>
            <a:ext cx="2019099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A6A6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Referrals self-generating, not driven</a:t>
            </a:r>
            <a:endParaRPr lang="en-US" sz="720" dirty="0"/>
          </a:p>
        </p:txBody>
      </p:sp>
      <p:sp>
        <p:nvSpPr>
          <p:cNvPr id="36" name="Text 28"/>
          <p:cNvSpPr/>
          <p:nvPr/>
        </p:nvSpPr>
        <p:spPr>
          <a:xfrm>
            <a:off x="6192143" y="2567583"/>
            <a:ext cx="2634355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A6A6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Revenue no longer tied to appointment volume</a:t>
            </a:r>
            <a:endParaRPr lang="en-US" sz="720" dirty="0"/>
          </a:p>
        </p:txBody>
      </p:sp>
      <p:sp>
        <p:nvSpPr>
          <p:cNvPr id="37" name="Text 29"/>
          <p:cNvSpPr/>
          <p:nvPr/>
        </p:nvSpPr>
        <p:spPr>
          <a:xfrm>
            <a:off x="6192143" y="4649391"/>
            <a:ext cx="1280696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$8k–$24k/mo modelled</a:t>
            </a:r>
            <a:endParaRPr lang="en-US" sz="650" dirty="0"/>
          </a:p>
        </p:txBody>
      </p:sp>
      <p:pic>
        <p:nvPicPr>
          <p:cNvPr id="38" name="Image 6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708" y="4558271"/>
            <a:ext cx="2124075" cy="204787"/>
          </a:xfrm>
          <a:prstGeom prst="rect">
            <a:avLst/>
          </a:prstGeom>
        </p:spPr>
      </p:pic>
      <p:pic>
        <p:nvPicPr>
          <p:cNvPr id="39" name="Image 7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09963" y="4558271"/>
            <a:ext cx="2124075" cy="204787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6004099" y="1344588"/>
            <a:ext cx="2500313" cy="3567113"/>
          </a:xfrm>
          <a:prstGeom prst="roundRect">
            <a:avLst>
              <a:gd name="adj" fmla="val 3048"/>
            </a:avLst>
          </a:prstGeom>
          <a:ln w="4763">
            <a:solidFill>
              <a:srgbClr val="4BC0C8">
                <a:alpha val="30000"/>
              </a:srgbClr>
            </a:solidFill>
            <a:prstDash val="solid"/>
          </a:ln>
        </p:spPr>
      </p:sp>
      <p:pic>
        <p:nvPicPr>
          <p:cNvPr id="41" name="Image 8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92217" y="4558271"/>
            <a:ext cx="2124075" cy="20478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890" y="3343275"/>
            <a:ext cx="3200400" cy="20574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08670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6" name="Text 1"/>
          <p:cNvSpPr/>
          <p:nvPr/>
        </p:nvSpPr>
        <p:spPr>
          <a:xfrm>
            <a:off x="932557" y="266700"/>
            <a:ext cx="711294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118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THE MATH</a:t>
            </a:r>
            <a:endParaRPr lang="en-US" sz="590" dirty="0"/>
          </a:p>
        </p:txBody>
      </p:sp>
      <p:sp>
        <p:nvSpPr>
          <p:cNvPr id="7" name="Text 2"/>
          <p:cNvSpPr/>
          <p:nvPr/>
        </p:nvSpPr>
        <p:spPr>
          <a:xfrm>
            <a:off x="640035" y="448717"/>
            <a:ext cx="4593401" cy="3905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2520" b="1" spc="-63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Real revenue. Real math.</a:t>
            </a:r>
            <a:endParaRPr lang="en-US" sz="2520" dirty="0"/>
          </a:p>
        </p:txBody>
      </p:sp>
      <p:sp>
        <p:nvSpPr>
          <p:cNvPr id="8" name="Text 3"/>
          <p:cNvSpPr/>
          <p:nvPr/>
        </p:nvSpPr>
        <p:spPr>
          <a:xfrm>
            <a:off x="640035" y="875184"/>
            <a:ext cx="7082381" cy="1381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215"/>
              </a:spcAft>
              <a:buNone/>
            </a:pPr>
            <a:r>
              <a:rPr lang="en-US" sz="830" dirty="0">
                <a:solidFill>
                  <a:srgbClr val="6B6B6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Up to $8k–$24k/month in modelled new recurring revenue, based on partner benchmarks. Here is how it builds.</a:t>
            </a:r>
            <a:endParaRPr lang="en-US" sz="830" dirty="0"/>
          </a:p>
        </p:txBody>
      </p:sp>
      <p:sp>
        <p:nvSpPr>
          <p:cNvPr id="9" name="Shape 4"/>
          <p:cNvSpPr/>
          <p:nvPr/>
        </p:nvSpPr>
        <p:spPr>
          <a:xfrm>
            <a:off x="639589" y="1176970"/>
            <a:ext cx="2500313" cy="3571875"/>
          </a:xfrm>
          <a:prstGeom prst="roundRect">
            <a:avLst>
              <a:gd name="adj" fmla="val 3048"/>
            </a:avLst>
          </a:prstGeom>
          <a:solidFill>
            <a:srgbClr val="4BC0C8">
              <a:alpha val="6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827633" y="1320478"/>
            <a:ext cx="1394363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580" b="1" spc="69" kern="0" dirty="0">
                <a:solidFill>
                  <a:srgbClr val="2F787D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PARTNER HUB + VITALIS</a:t>
            </a:r>
            <a:endParaRPr lang="en-US" sz="580" dirty="0"/>
          </a:p>
        </p:txBody>
      </p:sp>
      <p:sp>
        <p:nvSpPr>
          <p:cNvPr id="11" name="Text 6"/>
          <p:cNvSpPr/>
          <p:nvPr/>
        </p:nvSpPr>
        <p:spPr>
          <a:xfrm>
            <a:off x="827633" y="1454869"/>
            <a:ext cx="876523" cy="4238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40" b="1" spc="-82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3.2×</a:t>
            </a:r>
            <a:endParaRPr lang="en-US" sz="2740" dirty="0"/>
          </a:p>
        </p:txBody>
      </p:sp>
      <p:sp>
        <p:nvSpPr>
          <p:cNvPr id="12" name="Text 7"/>
          <p:cNvSpPr/>
          <p:nvPr/>
        </p:nvSpPr>
        <p:spPr>
          <a:xfrm>
            <a:off x="827633" y="1875606"/>
            <a:ext cx="226307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203"/>
              </a:spcBef>
              <a:buNone/>
            </a:pPr>
            <a:r>
              <a:rPr lang="en-US" sz="680" dirty="0">
                <a:solidFill>
                  <a:srgbClr val="75797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more visits from Vitalis-enrolled members</a:t>
            </a:r>
            <a:endParaRPr lang="en-US" sz="680" dirty="0"/>
          </a:p>
        </p:txBody>
      </p:sp>
      <p:sp>
        <p:nvSpPr>
          <p:cNvPr id="13" name="Text 8"/>
          <p:cNvSpPr/>
          <p:nvPr/>
        </p:nvSpPr>
        <p:spPr>
          <a:xfrm>
            <a:off x="827633" y="2156594"/>
            <a:ext cx="93002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2858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Primary member</a:t>
            </a:r>
            <a:endParaRPr lang="en-US" sz="680" dirty="0"/>
          </a:p>
        </p:txBody>
      </p:sp>
      <p:sp>
        <p:nvSpPr>
          <p:cNvPr id="14" name="Text 9"/>
          <p:cNvSpPr/>
          <p:nvPr/>
        </p:nvSpPr>
        <p:spPr>
          <a:xfrm>
            <a:off x="2587228" y="2154510"/>
            <a:ext cx="531168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6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$29/mo</a:t>
            </a:r>
            <a:endParaRPr lang="en-US" sz="760" dirty="0"/>
          </a:p>
        </p:txBody>
      </p:sp>
      <p:sp>
        <p:nvSpPr>
          <p:cNvPr id="15" name="Text 10"/>
          <p:cNvSpPr/>
          <p:nvPr/>
        </p:nvSpPr>
        <p:spPr>
          <a:xfrm>
            <a:off x="827633" y="2438921"/>
            <a:ext cx="81664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2858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Family add-on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2609031" y="2436837"/>
            <a:ext cx="502823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6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$15/mo</a:t>
            </a:r>
            <a:endParaRPr lang="en-US" sz="760" dirty="0"/>
          </a:p>
        </p:txBody>
      </p:sp>
      <p:sp>
        <p:nvSpPr>
          <p:cNvPr id="17" name="Shape 12"/>
          <p:cNvSpPr/>
          <p:nvPr/>
        </p:nvSpPr>
        <p:spPr>
          <a:xfrm>
            <a:off x="827708" y="4253843"/>
            <a:ext cx="2124075" cy="361950"/>
          </a:xfrm>
          <a:prstGeom prst="rect">
            <a:avLst/>
          </a:prstGeom>
          <a:ln/>
        </p:spPr>
      </p:sp>
      <p:sp>
        <p:nvSpPr>
          <p:cNvPr id="18" name="Text 13"/>
          <p:cNvSpPr/>
          <p:nvPr/>
        </p:nvSpPr>
        <p:spPr>
          <a:xfrm>
            <a:off x="827633" y="4317578"/>
            <a:ext cx="91667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$6k–$12k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827633" y="4503093"/>
            <a:ext cx="1268217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122"/>
              </a:spcBef>
              <a:buNone/>
            </a:pPr>
            <a:r>
              <a:rPr lang="en-US" sz="610" dirty="0">
                <a:solidFill>
                  <a:srgbClr val="5C616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modelled/mo per location</a:t>
            </a:r>
            <a:endParaRPr lang="en-US" sz="610" dirty="0"/>
          </a:p>
        </p:txBody>
      </p:sp>
      <p:sp>
        <p:nvSpPr>
          <p:cNvPr id="20" name="Shape 15"/>
          <p:cNvSpPr/>
          <p:nvPr/>
        </p:nvSpPr>
        <p:spPr>
          <a:xfrm>
            <a:off x="3321844" y="1176970"/>
            <a:ext cx="2500313" cy="3571875"/>
          </a:xfrm>
          <a:prstGeom prst="roundRect">
            <a:avLst>
              <a:gd name="adj" fmla="val 3048"/>
            </a:avLst>
          </a:prstGeom>
          <a:solidFill>
            <a:srgbClr val="F59E0B">
              <a:alpha val="6000"/>
            </a:srgbClr>
          </a:solidFill>
          <a:ln w="4763">
            <a:solidFill>
              <a:srgbClr val="F59E0B">
                <a:alpha val="18000"/>
              </a:srgbClr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3509888" y="1320478"/>
            <a:ext cx="1223814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580" b="1" spc="69" kern="0" dirty="0">
                <a:solidFill>
                  <a:srgbClr val="A46A07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CORPORATE HEALTH</a:t>
            </a:r>
            <a:endParaRPr lang="en-US" sz="580" dirty="0"/>
          </a:p>
        </p:txBody>
      </p:sp>
      <p:sp>
        <p:nvSpPr>
          <p:cNvPr id="22" name="Text 17"/>
          <p:cNvSpPr/>
          <p:nvPr/>
        </p:nvSpPr>
        <p:spPr>
          <a:xfrm>
            <a:off x="3509888" y="1454869"/>
            <a:ext cx="825929" cy="4238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40" b="1" spc="-82" kern="0" dirty="0">
                <a:solidFill>
                  <a:srgbClr val="F59E0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$22</a:t>
            </a:r>
            <a:endParaRPr lang="en-US" sz="2740" dirty="0"/>
          </a:p>
        </p:txBody>
      </p:sp>
      <p:sp>
        <p:nvSpPr>
          <p:cNvPr id="23" name="Text 18"/>
          <p:cNvSpPr/>
          <p:nvPr/>
        </p:nvSpPr>
        <p:spPr>
          <a:xfrm>
            <a:off x="3509888" y="1875606"/>
            <a:ext cx="144070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203"/>
              </a:spcBef>
              <a:buNone/>
            </a:pPr>
            <a:r>
              <a:rPr lang="en-US" sz="680" dirty="0">
                <a:solidFill>
                  <a:srgbClr val="7B78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avg PMPM · range $15–$45</a:t>
            </a:r>
            <a:endParaRPr lang="en-US" sz="680" dirty="0"/>
          </a:p>
        </p:txBody>
      </p:sp>
      <p:sp>
        <p:nvSpPr>
          <p:cNvPr id="24" name="Text 19"/>
          <p:cNvSpPr/>
          <p:nvPr/>
        </p:nvSpPr>
        <p:spPr>
          <a:xfrm>
            <a:off x="3509888" y="2156594"/>
            <a:ext cx="79864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784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50 employees</a:t>
            </a:r>
            <a:endParaRPr lang="en-US" sz="680" dirty="0"/>
          </a:p>
        </p:txBody>
      </p:sp>
      <p:sp>
        <p:nvSpPr>
          <p:cNvPr id="25" name="Text 20"/>
          <p:cNvSpPr/>
          <p:nvPr/>
        </p:nvSpPr>
        <p:spPr>
          <a:xfrm>
            <a:off x="5164857" y="2154510"/>
            <a:ext cx="667182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6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$1,100/mo</a:t>
            </a:r>
            <a:endParaRPr lang="en-US" sz="760" dirty="0"/>
          </a:p>
        </p:txBody>
      </p:sp>
      <p:sp>
        <p:nvSpPr>
          <p:cNvPr id="26" name="Text 21"/>
          <p:cNvSpPr/>
          <p:nvPr/>
        </p:nvSpPr>
        <p:spPr>
          <a:xfrm>
            <a:off x="3509888" y="2438921"/>
            <a:ext cx="87091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784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200 employees</a:t>
            </a:r>
            <a:endParaRPr lang="en-US" sz="680" dirty="0"/>
          </a:p>
        </p:txBody>
      </p:sp>
      <p:sp>
        <p:nvSpPr>
          <p:cNvPr id="27" name="Text 22"/>
          <p:cNvSpPr/>
          <p:nvPr/>
        </p:nvSpPr>
        <p:spPr>
          <a:xfrm>
            <a:off x="5112246" y="2436837"/>
            <a:ext cx="735576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6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$4,400/mo</a:t>
            </a:r>
            <a:endParaRPr lang="en-US" sz="760" dirty="0"/>
          </a:p>
        </p:txBody>
      </p:sp>
      <p:sp>
        <p:nvSpPr>
          <p:cNvPr id="28" name="Text 23"/>
          <p:cNvSpPr/>
          <p:nvPr/>
        </p:nvSpPr>
        <p:spPr>
          <a:xfrm>
            <a:off x="3509888" y="2721248"/>
            <a:ext cx="87594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784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500 employees</a:t>
            </a:r>
            <a:endParaRPr lang="en-US" sz="680" dirty="0"/>
          </a:p>
        </p:txBody>
      </p:sp>
      <p:sp>
        <p:nvSpPr>
          <p:cNvPr id="29" name="Text 24"/>
          <p:cNvSpPr/>
          <p:nvPr/>
        </p:nvSpPr>
        <p:spPr>
          <a:xfrm>
            <a:off x="5092750" y="2719164"/>
            <a:ext cx="760921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60" b="1" dirty="0">
                <a:solidFill>
                  <a:srgbClr val="F59E0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$11,000/mo</a:t>
            </a:r>
            <a:endParaRPr lang="en-US" sz="760" dirty="0"/>
          </a:p>
        </p:txBody>
      </p:sp>
      <p:sp>
        <p:nvSpPr>
          <p:cNvPr id="30" name="Shape 25"/>
          <p:cNvSpPr/>
          <p:nvPr/>
        </p:nvSpPr>
        <p:spPr>
          <a:xfrm>
            <a:off x="3509963" y="4253843"/>
            <a:ext cx="2124075" cy="361950"/>
          </a:xfrm>
          <a:prstGeom prst="rect">
            <a:avLst/>
          </a:prstGeom>
          <a:ln/>
        </p:spPr>
      </p:sp>
      <p:sp>
        <p:nvSpPr>
          <p:cNvPr id="31" name="Text 26"/>
          <p:cNvSpPr/>
          <p:nvPr/>
        </p:nvSpPr>
        <p:spPr>
          <a:xfrm>
            <a:off x="3509888" y="4317578"/>
            <a:ext cx="1125334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F59E0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$52k–$132k</a:t>
            </a:r>
            <a:endParaRPr lang="en-US" sz="1150" dirty="0"/>
          </a:p>
        </p:txBody>
      </p:sp>
      <p:sp>
        <p:nvSpPr>
          <p:cNvPr id="32" name="Text 27"/>
          <p:cNvSpPr/>
          <p:nvPr/>
        </p:nvSpPr>
        <p:spPr>
          <a:xfrm>
            <a:off x="3509888" y="4503093"/>
            <a:ext cx="1646076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122"/>
              </a:spcBef>
              <a:buNone/>
            </a:pPr>
            <a:r>
              <a:rPr lang="en-US" sz="610" dirty="0">
                <a:solidFill>
                  <a:srgbClr val="635F5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ARR from 2–3 employer contracts</a:t>
            </a:r>
            <a:endParaRPr lang="en-US" sz="610" dirty="0"/>
          </a:p>
        </p:txBody>
      </p:sp>
      <p:pic>
        <p:nvPicPr>
          <p:cNvPr id="3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4099" y="1176970"/>
            <a:ext cx="2500313" cy="3571875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6192143" y="1320478"/>
            <a:ext cx="1464885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580" b="1" spc="69" kern="0" dirty="0">
                <a:solidFill>
                  <a:srgbClr val="35868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FULL SUITE — COMBINED</a:t>
            </a:r>
            <a:endParaRPr lang="en-US" sz="580" dirty="0"/>
          </a:p>
        </p:txBody>
      </p:sp>
      <p:sp>
        <p:nvSpPr>
          <p:cNvPr id="35" name="Text 29"/>
          <p:cNvSpPr/>
          <p:nvPr/>
        </p:nvSpPr>
        <p:spPr>
          <a:xfrm>
            <a:off x="5909749" y="2159124"/>
            <a:ext cx="2689012" cy="5572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spcAft>
                <a:spcPts val="324"/>
              </a:spcAft>
              <a:buNone/>
            </a:pPr>
            <a:r>
              <a:rPr lang="en-US" sz="3600" b="1" spc="-144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$8k–$24k</a:t>
            </a:r>
            <a:endParaRPr lang="en-US" sz="3600" dirty="0"/>
          </a:p>
        </p:txBody>
      </p:sp>
      <p:sp>
        <p:nvSpPr>
          <p:cNvPr id="36" name="Text 30"/>
          <p:cNvSpPr/>
          <p:nvPr/>
        </p:nvSpPr>
        <p:spPr>
          <a:xfrm>
            <a:off x="6434071" y="2724076"/>
            <a:ext cx="1640369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spcAft>
                <a:spcPts val="1013"/>
              </a:spcAft>
              <a:buNone/>
            </a:pPr>
            <a:r>
              <a:rPr lang="en-US" sz="860" b="1" dirty="0">
                <a:solidFill>
                  <a:srgbClr val="99999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per month, per location</a:t>
            </a:r>
            <a:endParaRPr lang="en-US" sz="860" dirty="0"/>
          </a:p>
        </p:txBody>
      </p:sp>
      <p:sp>
        <p:nvSpPr>
          <p:cNvPr id="37" name="Text 31"/>
          <p:cNvSpPr/>
          <p:nvPr/>
        </p:nvSpPr>
        <p:spPr>
          <a:xfrm>
            <a:off x="6140083" y="3012504"/>
            <a:ext cx="2228344" cy="392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094"/>
              </a:lnSpc>
              <a:buNone/>
            </a:pPr>
            <a:r>
              <a:rPr lang="en-US" sz="680" dirty="0">
                <a:solidFill>
                  <a:srgbClr val="7373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All three channels running after ramp —</a:t>
            </a:r>
            <a:endParaRPr lang="en-US" sz="680" dirty="0"/>
          </a:p>
          <a:p>
            <a:pPr algn="ctr" indent="0" marL="0">
              <a:lnSpc>
                <a:spcPts val="1094"/>
              </a:lnSpc>
              <a:buNone/>
            </a:pPr>
            <a:r>
              <a:rPr lang="en-US" sz="680" dirty="0">
                <a:solidFill>
                  <a:srgbClr val="7373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Partner Hub, Vitalis, and Corporate Health</a:t>
            </a:r>
            <a:endParaRPr lang="en-US" sz="680" dirty="0"/>
          </a:p>
          <a:p>
            <a:pPr algn="ctr" indent="0" marL="0">
              <a:lnSpc>
                <a:spcPts val="1094"/>
              </a:lnSpc>
              <a:buNone/>
            </a:pPr>
            <a:r>
              <a:rPr lang="en-US" sz="680" dirty="0">
                <a:solidFill>
                  <a:srgbClr val="7373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simultaneously</a:t>
            </a:r>
            <a:endParaRPr lang="en-US" sz="680" dirty="0"/>
          </a:p>
        </p:txBody>
      </p:sp>
      <p:sp>
        <p:nvSpPr>
          <p:cNvPr id="38" name="Shape 32"/>
          <p:cNvSpPr/>
          <p:nvPr/>
        </p:nvSpPr>
        <p:spPr>
          <a:xfrm>
            <a:off x="6192217" y="4237546"/>
            <a:ext cx="2124075" cy="376238"/>
          </a:xfrm>
          <a:prstGeom prst="rect">
            <a:avLst/>
          </a:prstGeom>
          <a:ln/>
        </p:spPr>
      </p:sp>
      <p:sp>
        <p:nvSpPr>
          <p:cNvPr id="39" name="Text 33"/>
          <p:cNvSpPr/>
          <p:nvPr/>
        </p:nvSpPr>
        <p:spPr>
          <a:xfrm>
            <a:off x="6192143" y="4332610"/>
            <a:ext cx="1902336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60" b="1" dirty="0">
                <a:solidFill>
                  <a:srgbClr val="3BB78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Founding Partner Full Suite</a:t>
            </a:r>
            <a:endParaRPr lang="en-US" sz="860" dirty="0"/>
          </a:p>
        </p:txBody>
      </p:sp>
      <p:sp>
        <p:nvSpPr>
          <p:cNvPr id="40" name="Text 34"/>
          <p:cNvSpPr/>
          <p:nvPr/>
        </p:nvSpPr>
        <p:spPr>
          <a:xfrm>
            <a:off x="6192143" y="4503093"/>
            <a:ext cx="159925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122"/>
              </a:spcBef>
              <a:buNone/>
            </a:pPr>
            <a:r>
              <a:rPr lang="en-US" sz="610" dirty="0">
                <a:solidFill>
                  <a:srgbClr val="5959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$399/mo — all channels included</a:t>
            </a:r>
            <a:endParaRPr lang="en-US" sz="610" dirty="0"/>
          </a:p>
        </p:txBody>
      </p:sp>
      <p:sp>
        <p:nvSpPr>
          <p:cNvPr id="41" name="Text 35"/>
          <p:cNvSpPr/>
          <p:nvPr/>
        </p:nvSpPr>
        <p:spPr>
          <a:xfrm>
            <a:off x="640035" y="4830068"/>
            <a:ext cx="8675660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607"/>
              </a:spcBef>
              <a:buNone/>
            </a:pPr>
            <a:r>
              <a:rPr lang="en-US" sz="590" dirty="0">
                <a:solidFill>
                  <a:srgbClr val="4040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All figures are illustrative and modelled based on partner benchmarks. Actual results depend on provider, market, patient base, employer engagement, programme configuration, and execution.</a:t>
            </a:r>
            <a:endParaRPr lang="en-US" sz="590" dirty="0"/>
          </a:p>
        </p:txBody>
      </p:sp>
      <p:pic>
        <p:nvPicPr>
          <p:cNvPr id="42" name="Image 4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708" y="2105062"/>
            <a:ext cx="2124075" cy="228600"/>
          </a:xfrm>
          <a:prstGeom prst="rect">
            <a:avLst/>
          </a:prstGeom>
        </p:spPr>
      </p:pic>
      <p:pic>
        <p:nvPicPr>
          <p:cNvPr id="43" name="Image 5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708" y="2387389"/>
            <a:ext cx="2124075" cy="228600"/>
          </a:xfrm>
          <a:prstGeom prst="rect">
            <a:avLst/>
          </a:prstGeom>
        </p:spPr>
      </p:pic>
      <p:pic>
        <p:nvPicPr>
          <p:cNvPr id="44" name="Image 6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7708" y="4253843"/>
            <a:ext cx="2124075" cy="361950"/>
          </a:xfrm>
          <a:prstGeom prst="rect">
            <a:avLst/>
          </a:prstGeom>
        </p:spPr>
      </p:pic>
      <p:pic>
        <p:nvPicPr>
          <p:cNvPr id="45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09963" y="2105062"/>
            <a:ext cx="2124075" cy="228600"/>
          </a:xfrm>
          <a:prstGeom prst="rect">
            <a:avLst/>
          </a:prstGeom>
        </p:spPr>
      </p:pic>
      <p:pic>
        <p:nvPicPr>
          <p:cNvPr id="46" name="Image 8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09963" y="2387389"/>
            <a:ext cx="2124075" cy="228600"/>
          </a:xfrm>
          <a:prstGeom prst="rect">
            <a:avLst/>
          </a:prstGeom>
        </p:spPr>
      </p:pic>
      <p:pic>
        <p:nvPicPr>
          <p:cNvPr id="47" name="Image 9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09963" y="2669716"/>
            <a:ext cx="2124075" cy="228600"/>
          </a:xfrm>
          <a:prstGeom prst="rect">
            <a:avLst/>
          </a:prstGeom>
        </p:spPr>
      </p:pic>
      <p:pic>
        <p:nvPicPr>
          <p:cNvPr id="48" name="Image 10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509963" y="4253843"/>
            <a:ext cx="2124075" cy="361950"/>
          </a:xfrm>
          <a:prstGeom prst="rect">
            <a:avLst/>
          </a:prstGeom>
        </p:spPr>
      </p:pic>
      <p:sp>
        <p:nvSpPr>
          <p:cNvPr id="49" name="Shape 36"/>
          <p:cNvSpPr/>
          <p:nvPr/>
        </p:nvSpPr>
        <p:spPr>
          <a:xfrm>
            <a:off x="6004099" y="1176970"/>
            <a:ext cx="2500313" cy="3571875"/>
          </a:xfrm>
          <a:prstGeom prst="roundRect">
            <a:avLst>
              <a:gd name="adj" fmla="val 3048"/>
            </a:avLst>
          </a:prstGeom>
          <a:ln w="4763">
            <a:solidFill>
              <a:srgbClr val="4BC0C8">
                <a:alpha val="28000"/>
              </a:srgbClr>
            </a:solidFill>
            <a:prstDash val="solid"/>
          </a:ln>
        </p:spPr>
      </p:sp>
      <p:pic>
        <p:nvPicPr>
          <p:cNvPr id="50" name="Image 11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192217" y="4237546"/>
            <a:ext cx="2124075" cy="3762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45" y="-411435"/>
            <a:ext cx="2743200" cy="1800225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282922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6" name="Text 1"/>
          <p:cNvSpPr/>
          <p:nvPr/>
        </p:nvSpPr>
        <p:spPr>
          <a:xfrm>
            <a:off x="932557" y="240953"/>
            <a:ext cx="1206981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118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DIFFERENTIATION</a:t>
            </a:r>
            <a:endParaRPr lang="en-US" sz="590" dirty="0"/>
          </a:p>
        </p:txBody>
      </p:sp>
      <p:sp>
        <p:nvSpPr>
          <p:cNvPr id="7" name="Text 2"/>
          <p:cNvSpPr/>
          <p:nvPr/>
        </p:nvSpPr>
        <p:spPr>
          <a:xfrm>
            <a:off x="640035" y="417463"/>
            <a:ext cx="4953171" cy="3667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84"/>
              </a:spcAft>
              <a:buNone/>
            </a:pPr>
            <a:r>
              <a:rPr lang="en-US" sz="2380" b="1" spc="-59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Where Ingeni wins outright.</a:t>
            </a:r>
            <a:endParaRPr lang="en-US" sz="2380" dirty="0"/>
          </a:p>
        </p:txBody>
      </p:sp>
      <p:sp>
        <p:nvSpPr>
          <p:cNvPr id="8" name="Text 3"/>
          <p:cNvSpPr/>
          <p:nvPr/>
        </p:nvSpPr>
        <p:spPr>
          <a:xfrm>
            <a:off x="640035" y="813867"/>
            <a:ext cx="5110758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013"/>
              </a:spcAft>
              <a:buNone/>
            </a:pPr>
            <a:r>
              <a:rPr lang="en-US" sz="760" dirty="0">
                <a:solidFill>
                  <a:srgbClr val="6B6B6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Six capabilities no single competitor brings together for provider-led health businesses.</a:t>
            </a:r>
            <a:endParaRPr lang="en-US" sz="760" dirty="0"/>
          </a:p>
        </p:txBody>
      </p:sp>
      <p:sp>
        <p:nvSpPr>
          <p:cNvPr id="9" name="Shape 4"/>
          <p:cNvSpPr/>
          <p:nvPr/>
        </p:nvSpPr>
        <p:spPr>
          <a:xfrm>
            <a:off x="641003" y="1077962"/>
            <a:ext cx="3838575" cy="1233488"/>
          </a:xfrm>
          <a:prstGeom prst="roundRect">
            <a:avLst>
              <a:gd name="adj" fmla="val 5405"/>
            </a:avLst>
          </a:prstGeom>
          <a:solidFill>
            <a:srgbClr val="4BC0C8">
              <a:alpha val="6000"/>
            </a:srgbClr>
          </a:solidFill>
          <a:ln w="4763">
            <a:solidFill>
              <a:srgbClr val="4BC0C8">
                <a:alpha val="15000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809327" y="1205061"/>
            <a:ext cx="28575" cy="28575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11" name="Text 6"/>
          <p:cNvSpPr/>
          <p:nvPr/>
        </p:nvSpPr>
        <p:spPr>
          <a:xfrm>
            <a:off x="929283" y="1183779"/>
            <a:ext cx="1809274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76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MS365 inbox-native outreach</a:t>
            </a:r>
            <a:endParaRPr lang="en-US" sz="760" dirty="0"/>
          </a:p>
        </p:txBody>
      </p:sp>
      <p:sp>
        <p:nvSpPr>
          <p:cNvPr id="12" name="Text 7"/>
          <p:cNvSpPr/>
          <p:nvPr/>
        </p:nvSpPr>
        <p:spPr>
          <a:xfrm>
            <a:off x="929283" y="1348680"/>
            <a:ext cx="3799664" cy="235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5797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Campaigns from the provider's own Outlook inbox — not a marketing alias.</a:t>
            </a:r>
            <a:endParaRPr lang="en-US" sz="660" dirty="0"/>
          </a:p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5797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Compliance-aware, never flagged as bulk mail.</a:t>
            </a:r>
            <a:endParaRPr lang="en-US" sz="660" dirty="0"/>
          </a:p>
        </p:txBody>
      </p:sp>
      <p:sp>
        <p:nvSpPr>
          <p:cNvPr id="13" name="Shape 8"/>
          <p:cNvSpPr/>
          <p:nvPr/>
        </p:nvSpPr>
        <p:spPr>
          <a:xfrm>
            <a:off x="4664385" y="1077962"/>
            <a:ext cx="3838575" cy="1233488"/>
          </a:xfrm>
          <a:prstGeom prst="roundRect">
            <a:avLst>
              <a:gd name="adj" fmla="val 5405"/>
            </a:avLst>
          </a:prstGeom>
          <a:solidFill>
            <a:srgbClr val="4BC0C8">
              <a:alpha val="6000"/>
            </a:srgbClr>
          </a:solidFill>
          <a:ln w="4763">
            <a:solidFill>
              <a:srgbClr val="4BC0C8">
                <a:alpha val="15000"/>
              </a:srgbClr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4832672" y="1205061"/>
            <a:ext cx="28575" cy="28575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15" name="Text 10"/>
          <p:cNvSpPr/>
          <p:nvPr/>
        </p:nvSpPr>
        <p:spPr>
          <a:xfrm>
            <a:off x="4952628" y="1183779"/>
            <a:ext cx="1457727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760" b="1" dirty="0">
                <a:solidFill>
                  <a:srgbClr val="3BB78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Native social publishing</a:t>
            </a:r>
            <a:endParaRPr lang="en-US" sz="760" dirty="0"/>
          </a:p>
        </p:txBody>
      </p:sp>
      <p:sp>
        <p:nvSpPr>
          <p:cNvPr id="16" name="Text 11"/>
          <p:cNvSpPr/>
          <p:nvPr/>
        </p:nvSpPr>
        <p:spPr>
          <a:xfrm>
            <a:off x="4952628" y="1348680"/>
            <a:ext cx="4394895" cy="235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5797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Scheduled, provider-safe content across platforms — no agency overhead, no manual</a:t>
            </a:r>
            <a:endParaRPr lang="en-US" sz="660" dirty="0"/>
          </a:p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5797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posting, no generic templates.</a:t>
            </a:r>
            <a:endParaRPr lang="en-US" sz="660" dirty="0"/>
          </a:p>
        </p:txBody>
      </p:sp>
      <p:sp>
        <p:nvSpPr>
          <p:cNvPr id="17" name="Shape 12"/>
          <p:cNvSpPr/>
          <p:nvPr/>
        </p:nvSpPr>
        <p:spPr>
          <a:xfrm>
            <a:off x="641003" y="2390626"/>
            <a:ext cx="3838575" cy="1233488"/>
          </a:xfrm>
          <a:prstGeom prst="roundRect">
            <a:avLst>
              <a:gd name="adj" fmla="val 5405"/>
            </a:avLst>
          </a:prstGeom>
          <a:solidFill>
            <a:srgbClr val="4BC0C8">
              <a:alpha val="6000"/>
            </a:srgbClr>
          </a:solidFill>
          <a:ln w="4763">
            <a:solidFill>
              <a:srgbClr val="4BC0C8">
                <a:alpha val="15000"/>
              </a:srgbClr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809327" y="2517725"/>
            <a:ext cx="28575" cy="28575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19" name="Text 14"/>
          <p:cNvSpPr/>
          <p:nvPr/>
        </p:nvSpPr>
        <p:spPr>
          <a:xfrm>
            <a:off x="929283" y="2496443"/>
            <a:ext cx="1784219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76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Provider-safe content engine</a:t>
            </a:r>
            <a:endParaRPr lang="en-US" sz="760" dirty="0"/>
          </a:p>
        </p:txBody>
      </p:sp>
      <p:sp>
        <p:nvSpPr>
          <p:cNvPr id="20" name="Text 15"/>
          <p:cNvSpPr/>
          <p:nvPr/>
        </p:nvSpPr>
        <p:spPr>
          <a:xfrm>
            <a:off x="929283" y="2661345"/>
            <a:ext cx="4116192" cy="235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5797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Scope, claim, and referral screening built in. AI content that cannot misrepresent</a:t>
            </a:r>
            <a:endParaRPr lang="en-US" sz="660" dirty="0"/>
          </a:p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5797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clinical authority or cross regulatory lines.</a:t>
            </a:r>
            <a:endParaRPr lang="en-US" sz="660" dirty="0"/>
          </a:p>
        </p:txBody>
      </p:sp>
      <p:sp>
        <p:nvSpPr>
          <p:cNvPr id="21" name="Shape 16"/>
          <p:cNvSpPr/>
          <p:nvPr/>
        </p:nvSpPr>
        <p:spPr>
          <a:xfrm>
            <a:off x="4664385" y="2390626"/>
            <a:ext cx="3838575" cy="1233488"/>
          </a:xfrm>
          <a:prstGeom prst="roundRect">
            <a:avLst>
              <a:gd name="adj" fmla="val 5405"/>
            </a:avLst>
          </a:prstGeom>
          <a:solidFill>
            <a:srgbClr val="F59E0B">
              <a:alpha val="5000"/>
            </a:srgbClr>
          </a:solidFill>
          <a:ln w="4763">
            <a:solidFill>
              <a:srgbClr val="F59E0B">
                <a:alpha val="15000"/>
              </a:srgbClr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4832672" y="2517725"/>
            <a:ext cx="28575" cy="28575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3" name="Text 18"/>
          <p:cNvSpPr/>
          <p:nvPr/>
        </p:nvSpPr>
        <p:spPr>
          <a:xfrm>
            <a:off x="4952628" y="2496443"/>
            <a:ext cx="1701411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760" b="1" dirty="0">
                <a:solidFill>
                  <a:srgbClr val="F59E0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Corporate Health activation</a:t>
            </a:r>
            <a:endParaRPr lang="en-US" sz="760" dirty="0"/>
          </a:p>
        </p:txBody>
      </p:sp>
      <p:sp>
        <p:nvSpPr>
          <p:cNvPr id="24" name="Text 19"/>
          <p:cNvSpPr/>
          <p:nvPr/>
        </p:nvSpPr>
        <p:spPr>
          <a:xfrm>
            <a:off x="4952628" y="2661345"/>
            <a:ext cx="4025451" cy="235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977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Employer fit analysis, prospect targeting, business-case generation, and PMPM</a:t>
            </a:r>
            <a:endParaRPr lang="en-US" sz="660" dirty="0"/>
          </a:p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9777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contract management — in one workspace.</a:t>
            </a:r>
            <a:endParaRPr lang="en-US" sz="660" dirty="0"/>
          </a:p>
        </p:txBody>
      </p:sp>
      <p:sp>
        <p:nvSpPr>
          <p:cNvPr id="25" name="Shape 20"/>
          <p:cNvSpPr/>
          <p:nvPr/>
        </p:nvSpPr>
        <p:spPr>
          <a:xfrm>
            <a:off x="641003" y="3703290"/>
            <a:ext cx="3838575" cy="1233488"/>
          </a:xfrm>
          <a:prstGeom prst="roundRect">
            <a:avLst>
              <a:gd name="adj" fmla="val 5405"/>
            </a:avLst>
          </a:prstGeom>
          <a:solidFill>
            <a:srgbClr val="3BB78F">
              <a:alpha val="6000"/>
            </a:srgbClr>
          </a:solidFill>
          <a:ln w="4763">
            <a:solidFill>
              <a:srgbClr val="3BB78F">
                <a:alpha val="15000"/>
              </a:srgbClr>
            </a:solidFill>
            <a:prstDash val="solid"/>
          </a:ln>
        </p:spPr>
      </p:sp>
      <p:sp>
        <p:nvSpPr>
          <p:cNvPr id="26" name="Shape 21"/>
          <p:cNvSpPr/>
          <p:nvPr/>
        </p:nvSpPr>
        <p:spPr>
          <a:xfrm>
            <a:off x="809327" y="3830389"/>
            <a:ext cx="28575" cy="28575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27" name="Text 22"/>
          <p:cNvSpPr/>
          <p:nvPr/>
        </p:nvSpPr>
        <p:spPr>
          <a:xfrm>
            <a:off x="929283" y="3809107"/>
            <a:ext cx="1579907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760" b="1" dirty="0">
                <a:solidFill>
                  <a:srgbClr val="3BB78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Vitalis client engagement</a:t>
            </a:r>
            <a:endParaRPr lang="en-US" sz="760" dirty="0"/>
          </a:p>
        </p:txBody>
      </p:sp>
      <p:sp>
        <p:nvSpPr>
          <p:cNvPr id="28" name="Text 23"/>
          <p:cNvSpPr/>
          <p:nvPr/>
        </p:nvSpPr>
        <p:spPr>
          <a:xfrm>
            <a:off x="929283" y="3974009"/>
            <a:ext cx="4382222" cy="235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5797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Wearables, AI coaching, supplement and compound Rx review, wellness memberships</a:t>
            </a:r>
            <a:endParaRPr lang="en-US" sz="660" dirty="0"/>
          </a:p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5797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— a compounding revenue layer beyond Partner Hub.</a:t>
            </a:r>
            <a:endParaRPr lang="en-US" sz="660" dirty="0"/>
          </a:p>
        </p:txBody>
      </p:sp>
      <p:sp>
        <p:nvSpPr>
          <p:cNvPr id="29" name="Shape 24"/>
          <p:cNvSpPr/>
          <p:nvPr/>
        </p:nvSpPr>
        <p:spPr>
          <a:xfrm>
            <a:off x="4664385" y="3703290"/>
            <a:ext cx="3838575" cy="1233488"/>
          </a:xfrm>
          <a:prstGeom prst="roundRect">
            <a:avLst>
              <a:gd name="adj" fmla="val 5405"/>
            </a:avLst>
          </a:prstGeom>
          <a:solidFill>
            <a:srgbClr val="4BC0C8">
              <a:alpha val="6000"/>
            </a:srgbClr>
          </a:solidFill>
          <a:ln w="4763">
            <a:solidFill>
              <a:srgbClr val="4BC0C8">
                <a:alpha val="15000"/>
              </a:srgbClr>
            </a:solidFill>
            <a:prstDash val="solid"/>
          </a:ln>
        </p:spPr>
      </p:sp>
      <p:sp>
        <p:nvSpPr>
          <p:cNvPr id="30" name="Shape 25"/>
          <p:cNvSpPr/>
          <p:nvPr/>
        </p:nvSpPr>
        <p:spPr>
          <a:xfrm>
            <a:off x="4832672" y="3830389"/>
            <a:ext cx="28575" cy="28575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31" name="Text 26"/>
          <p:cNvSpPr/>
          <p:nvPr/>
        </p:nvSpPr>
        <p:spPr>
          <a:xfrm>
            <a:off x="4952628" y="3809107"/>
            <a:ext cx="1501549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76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Full attribution analytics</a:t>
            </a:r>
            <a:endParaRPr lang="en-US" sz="760" dirty="0"/>
          </a:p>
        </p:txBody>
      </p:sp>
      <p:sp>
        <p:nvSpPr>
          <p:cNvPr id="32" name="Text 27"/>
          <p:cNvSpPr/>
          <p:nvPr/>
        </p:nvSpPr>
        <p:spPr>
          <a:xfrm>
            <a:off x="4952628" y="3974009"/>
            <a:ext cx="4414145" cy="235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5797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Every content action, campaign, booking, and employer touch tracked against revenue</a:t>
            </a:r>
            <a:endParaRPr lang="en-US" sz="660" dirty="0"/>
          </a:p>
          <a:p>
            <a:pPr algn="l" indent="0" marL="0">
              <a:lnSpc>
                <a:spcPts val="993"/>
              </a:lnSpc>
              <a:buNone/>
            </a:pPr>
            <a:r>
              <a:rPr lang="en-US" sz="660" dirty="0">
                <a:solidFill>
                  <a:srgbClr val="75797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— not just clicks and engagement metrics.</a:t>
            </a:r>
            <a:endParaRPr lang="en-US" sz="6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640593" y="282922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5" name="Text 1"/>
          <p:cNvSpPr/>
          <p:nvPr/>
        </p:nvSpPr>
        <p:spPr>
          <a:xfrm>
            <a:off x="932557" y="240953"/>
            <a:ext cx="1761001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118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COMPETITIVE LANDSCAPE</a:t>
            </a:r>
            <a:endParaRPr lang="en-US" sz="590" dirty="0"/>
          </a:p>
        </p:txBody>
      </p:sp>
      <p:sp>
        <p:nvSpPr>
          <p:cNvPr id="6" name="Text 2"/>
          <p:cNvSpPr/>
          <p:nvPr/>
        </p:nvSpPr>
        <p:spPr>
          <a:xfrm>
            <a:off x="640035" y="417463"/>
            <a:ext cx="5605864" cy="3667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84"/>
              </a:spcAft>
              <a:buNone/>
            </a:pPr>
            <a:r>
              <a:rPr lang="en-US" sz="2380" b="1" spc="-59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How the category breaks down.</a:t>
            </a:r>
            <a:endParaRPr lang="en-US" sz="2380" dirty="0"/>
          </a:p>
        </p:txBody>
      </p:sp>
      <p:sp>
        <p:nvSpPr>
          <p:cNvPr id="7" name="Text 3"/>
          <p:cNvSpPr/>
          <p:nvPr/>
        </p:nvSpPr>
        <p:spPr>
          <a:xfrm>
            <a:off x="640035" y="813867"/>
            <a:ext cx="3220298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013"/>
              </a:spcAft>
              <a:buNone/>
            </a:pPr>
            <a:r>
              <a:rPr lang="en-US" sz="760" dirty="0">
                <a:solidFill>
                  <a:srgbClr val="6B6B6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Three categories of tools exist. None were built for this.</a:t>
            </a:r>
            <a:endParaRPr lang="en-US" sz="760" dirty="0"/>
          </a:p>
        </p:txBody>
      </p:sp>
      <p:sp>
        <p:nvSpPr>
          <p:cNvPr id="8" name="Shape 4"/>
          <p:cNvSpPr/>
          <p:nvPr/>
        </p:nvSpPr>
        <p:spPr>
          <a:xfrm>
            <a:off x="640519" y="1075953"/>
            <a:ext cx="2528888" cy="914400"/>
          </a:xfrm>
          <a:prstGeom prst="roundRect">
            <a:avLst>
              <a:gd name="adj" fmla="val 6250"/>
            </a:avLst>
          </a:prstGeom>
          <a:solidFill>
            <a:srgbClr val="FFFFFF">
              <a:alpha val="3000"/>
            </a:srgbClr>
          </a:solidFill>
          <a:ln w="4763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91096" y="1183779"/>
            <a:ext cx="1125915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590" b="1" spc="47" kern="0" dirty="0">
                <a:solidFill>
                  <a:srgbClr val="909090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BROAD MARKETING</a:t>
            </a:r>
            <a:endParaRPr lang="en-US" sz="590" dirty="0"/>
          </a:p>
        </p:txBody>
      </p:sp>
      <p:sp>
        <p:nvSpPr>
          <p:cNvPr id="10" name="Text 6"/>
          <p:cNvSpPr/>
          <p:nvPr/>
        </p:nvSpPr>
        <p:spPr>
          <a:xfrm>
            <a:off x="791096" y="1352476"/>
            <a:ext cx="1464208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790" b="1" dirty="0">
                <a:solidFill>
                  <a:srgbClr val="B5B5B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HubSpot · GoHighLevel</a:t>
            </a:r>
            <a:endParaRPr lang="en-US" sz="790" dirty="0"/>
          </a:p>
        </p:txBody>
      </p:sp>
      <p:sp>
        <p:nvSpPr>
          <p:cNvPr id="11" name="Text 7"/>
          <p:cNvSpPr/>
          <p:nvPr/>
        </p:nvSpPr>
        <p:spPr>
          <a:xfrm>
            <a:off x="791096" y="1534939"/>
            <a:ext cx="2722580" cy="346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630" dirty="0">
                <a:solidFill>
                  <a:srgbClr val="5E5E5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Miss provider-safe content, health context, and clinical</a:t>
            </a:r>
            <a:endParaRPr lang="en-US" sz="630" dirty="0"/>
          </a:p>
          <a:p>
            <a:pPr algn="l" indent="0" marL="0">
              <a:lnSpc>
                <a:spcPts val="950"/>
              </a:lnSpc>
              <a:buNone/>
            </a:pPr>
            <a:r>
              <a:rPr lang="en-US" sz="630" dirty="0">
                <a:solidFill>
                  <a:srgbClr val="5E5E5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routing. No Vitalis. No PMPM. Built for e-commerce, not</a:t>
            </a:r>
            <a:endParaRPr lang="en-US" sz="630" dirty="0"/>
          </a:p>
          <a:p>
            <a:pPr algn="l" indent="0" marL="0">
              <a:lnSpc>
                <a:spcPts val="950"/>
              </a:lnSpc>
              <a:buNone/>
            </a:pPr>
            <a:r>
              <a:rPr lang="en-US" sz="630" dirty="0">
                <a:solidFill>
                  <a:srgbClr val="5E5E5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health.</a:t>
            </a:r>
            <a:endParaRPr lang="en-US" sz="630" dirty="0"/>
          </a:p>
        </p:txBody>
      </p:sp>
      <p:sp>
        <p:nvSpPr>
          <p:cNvPr id="12" name="Shape 8"/>
          <p:cNvSpPr/>
          <p:nvPr/>
        </p:nvSpPr>
        <p:spPr>
          <a:xfrm>
            <a:off x="3307519" y="1075953"/>
            <a:ext cx="2528888" cy="914400"/>
          </a:xfrm>
          <a:prstGeom prst="roundRect">
            <a:avLst>
              <a:gd name="adj" fmla="val 6250"/>
            </a:avLst>
          </a:prstGeom>
          <a:solidFill>
            <a:srgbClr val="FFFFFF">
              <a:alpha val="3000"/>
            </a:srgbClr>
          </a:solidFill>
          <a:ln w="4763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458096" y="1183779"/>
            <a:ext cx="1038463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590" b="1" spc="47" kern="0" dirty="0">
                <a:solidFill>
                  <a:srgbClr val="909090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HEALTHCARE OPS</a:t>
            </a:r>
            <a:endParaRPr lang="en-US" sz="590" dirty="0"/>
          </a:p>
        </p:txBody>
      </p:sp>
      <p:sp>
        <p:nvSpPr>
          <p:cNvPr id="14" name="Text 10"/>
          <p:cNvSpPr/>
          <p:nvPr/>
        </p:nvSpPr>
        <p:spPr>
          <a:xfrm>
            <a:off x="3458096" y="1352476"/>
            <a:ext cx="1246450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790" b="1" dirty="0">
                <a:solidFill>
                  <a:srgbClr val="B5B5B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Tebra · Weave · Jane</a:t>
            </a:r>
            <a:endParaRPr lang="en-US" sz="790" dirty="0"/>
          </a:p>
        </p:txBody>
      </p:sp>
      <p:sp>
        <p:nvSpPr>
          <p:cNvPr id="15" name="Text 11"/>
          <p:cNvSpPr/>
          <p:nvPr/>
        </p:nvSpPr>
        <p:spPr>
          <a:xfrm>
            <a:off x="3458096" y="1534939"/>
            <a:ext cx="2864398" cy="225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630" dirty="0">
                <a:solidFill>
                  <a:srgbClr val="5E5E5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Miss AI content growth, CRM campaigns, social publishing,</a:t>
            </a:r>
            <a:endParaRPr lang="en-US" sz="630" dirty="0"/>
          </a:p>
          <a:p>
            <a:pPr algn="l" indent="0" marL="0">
              <a:lnSpc>
                <a:spcPts val="950"/>
              </a:lnSpc>
              <a:buNone/>
            </a:pPr>
            <a:r>
              <a:rPr lang="en-US" sz="630" dirty="0">
                <a:solidFill>
                  <a:srgbClr val="5E5E5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and corporate health. Booking tools, not revenue engines.</a:t>
            </a:r>
            <a:endParaRPr lang="en-US" sz="630" dirty="0"/>
          </a:p>
        </p:txBody>
      </p:sp>
      <p:sp>
        <p:nvSpPr>
          <p:cNvPr id="16" name="Shape 12"/>
          <p:cNvSpPr/>
          <p:nvPr/>
        </p:nvSpPr>
        <p:spPr>
          <a:xfrm>
            <a:off x="5974519" y="1075953"/>
            <a:ext cx="2528888" cy="914400"/>
          </a:xfrm>
          <a:prstGeom prst="roundRect">
            <a:avLst>
              <a:gd name="adj" fmla="val 6250"/>
            </a:avLst>
          </a:prstGeom>
          <a:solidFill>
            <a:srgbClr val="FFFFFF">
              <a:alpha val="3000"/>
            </a:srgbClr>
          </a:solidFill>
          <a:ln w="4763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125096" y="1183779"/>
            <a:ext cx="1154743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590" b="1" spc="47" kern="0" dirty="0">
                <a:solidFill>
                  <a:srgbClr val="909090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AGENCY / CONTENT</a:t>
            </a:r>
            <a:endParaRPr lang="en-US" sz="590" dirty="0"/>
          </a:p>
        </p:txBody>
      </p:sp>
      <p:sp>
        <p:nvSpPr>
          <p:cNvPr id="18" name="Text 14"/>
          <p:cNvSpPr/>
          <p:nvPr/>
        </p:nvSpPr>
        <p:spPr>
          <a:xfrm>
            <a:off x="6125096" y="1352476"/>
            <a:ext cx="1470690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790" b="1" dirty="0">
                <a:solidFill>
                  <a:srgbClr val="B5B5B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Buffer · Later · Agencies</a:t>
            </a:r>
            <a:endParaRPr lang="en-US" sz="790" dirty="0"/>
          </a:p>
        </p:txBody>
      </p:sp>
      <p:sp>
        <p:nvSpPr>
          <p:cNvPr id="19" name="Text 15"/>
          <p:cNvSpPr/>
          <p:nvPr/>
        </p:nvSpPr>
        <p:spPr>
          <a:xfrm>
            <a:off x="6125096" y="1534939"/>
            <a:ext cx="2911703" cy="225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630" dirty="0">
                <a:solidFill>
                  <a:srgbClr val="5E5E5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Miss health context, Vitalis integration, compliance</a:t>
            </a:r>
            <a:endParaRPr lang="en-US" sz="630" dirty="0"/>
          </a:p>
          <a:p>
            <a:pPr algn="l" indent="0" marL="0">
              <a:lnSpc>
                <a:spcPts val="950"/>
              </a:lnSpc>
              <a:buNone/>
            </a:pPr>
            <a:r>
              <a:rPr lang="en-US" sz="630" dirty="0">
                <a:solidFill>
                  <a:srgbClr val="5E5E5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screening, MS365, and corporate health. Surface-level only.</a:t>
            </a:r>
            <a:endParaRPr lang="en-US" sz="630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56" y="2092561"/>
            <a:ext cx="7862887" cy="276225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827633" y="2211586"/>
            <a:ext cx="38100" cy="38100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22" name="Text 17"/>
          <p:cNvSpPr/>
          <p:nvPr/>
        </p:nvSpPr>
        <p:spPr>
          <a:xfrm>
            <a:off x="957114" y="2168203"/>
            <a:ext cx="2743572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6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Ingeni — Provider Revenue &amp; Engagement OS</a:t>
            </a:r>
            <a:endParaRPr lang="en-US" sz="760" dirty="0"/>
          </a:p>
        </p:txBody>
      </p:sp>
      <p:sp>
        <p:nvSpPr>
          <p:cNvPr id="23" name="Text 18"/>
          <p:cNvSpPr/>
          <p:nvPr/>
        </p:nvSpPr>
        <p:spPr>
          <a:xfrm>
            <a:off x="6883598" y="2178472"/>
            <a:ext cx="1919749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Covers all three gaps simultaneously</a:t>
            </a:r>
            <a:endParaRPr lang="en-US" sz="650" dirty="0"/>
          </a:p>
        </p:txBody>
      </p:sp>
      <p:sp>
        <p:nvSpPr>
          <p:cNvPr id="24" name="Shape 19"/>
          <p:cNvSpPr/>
          <p:nvPr/>
        </p:nvSpPr>
        <p:spPr>
          <a:xfrm>
            <a:off x="640556" y="2471403"/>
            <a:ext cx="7862887" cy="2466975"/>
          </a:xfrm>
          <a:prstGeom prst="roundRect">
            <a:avLst>
              <a:gd name="adj" fmla="val 1931"/>
            </a:avLst>
          </a:prstGeom>
          <a:ln w="4763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25" name="Shape 20"/>
          <p:cNvSpPr/>
          <p:nvPr/>
        </p:nvSpPr>
        <p:spPr>
          <a:xfrm>
            <a:off x="645319" y="2477244"/>
            <a:ext cx="7853362" cy="21907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</p:sp>
      <p:sp>
        <p:nvSpPr>
          <p:cNvPr id="26" name="Text 21"/>
          <p:cNvSpPr/>
          <p:nvPr/>
        </p:nvSpPr>
        <p:spPr>
          <a:xfrm>
            <a:off x="772790" y="2542431"/>
            <a:ext cx="705296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47" kern="0" dirty="0">
                <a:solidFill>
                  <a:srgbClr val="6E6E6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CAPABILITY</a:t>
            </a:r>
            <a:endParaRPr lang="en-US" sz="590" dirty="0"/>
          </a:p>
        </p:txBody>
      </p:sp>
      <p:sp>
        <p:nvSpPr>
          <p:cNvPr id="27" name="Text 22"/>
          <p:cNvSpPr/>
          <p:nvPr/>
        </p:nvSpPr>
        <p:spPr>
          <a:xfrm>
            <a:off x="3271983" y="2537668"/>
            <a:ext cx="355781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1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Ingeni</a:t>
            </a:r>
            <a:endParaRPr lang="en-US" sz="610" dirty="0"/>
          </a:p>
        </p:txBody>
      </p:sp>
      <p:sp>
        <p:nvSpPr>
          <p:cNvPr id="28" name="Text 23"/>
          <p:cNvSpPr/>
          <p:nvPr/>
        </p:nvSpPr>
        <p:spPr>
          <a:xfrm>
            <a:off x="4346004" y="2537668"/>
            <a:ext cx="451842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90" dirty="0">
                <a:solidFill>
                  <a:srgbClr val="62626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HubSpot</a:t>
            </a:r>
            <a:endParaRPr lang="en-US" sz="590" dirty="0"/>
          </a:p>
        </p:txBody>
      </p:sp>
      <p:sp>
        <p:nvSpPr>
          <p:cNvPr id="29" name="Text 24"/>
          <p:cNvSpPr/>
          <p:nvPr/>
        </p:nvSpPr>
        <p:spPr>
          <a:xfrm>
            <a:off x="5385201" y="2537668"/>
            <a:ext cx="61755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90" dirty="0">
                <a:solidFill>
                  <a:srgbClr val="62626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GoHighLevel</a:t>
            </a:r>
            <a:endParaRPr lang="en-US" sz="590" dirty="0"/>
          </a:p>
        </p:txBody>
      </p:sp>
      <p:sp>
        <p:nvSpPr>
          <p:cNvPr id="30" name="Text 25"/>
          <p:cNvSpPr/>
          <p:nvPr/>
        </p:nvSpPr>
        <p:spPr>
          <a:xfrm>
            <a:off x="6492586" y="2537668"/>
            <a:ext cx="646963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90" dirty="0">
                <a:solidFill>
                  <a:srgbClr val="62626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Tebra/Weave</a:t>
            </a:r>
            <a:endParaRPr lang="en-US" sz="590" dirty="0"/>
          </a:p>
        </p:txBody>
      </p:sp>
      <p:sp>
        <p:nvSpPr>
          <p:cNvPr id="31" name="Text 26"/>
          <p:cNvSpPr/>
          <p:nvPr/>
        </p:nvSpPr>
        <p:spPr>
          <a:xfrm>
            <a:off x="7636937" y="2537668"/>
            <a:ext cx="602367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90" dirty="0">
                <a:solidFill>
                  <a:srgbClr val="62626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Buffer/Later</a:t>
            </a:r>
            <a:endParaRPr lang="en-US" sz="590" dirty="0"/>
          </a:p>
        </p:txBody>
      </p:sp>
      <p:sp>
        <p:nvSpPr>
          <p:cNvPr id="32" name="Shape 27"/>
          <p:cNvSpPr/>
          <p:nvPr/>
        </p:nvSpPr>
        <p:spPr>
          <a:xfrm>
            <a:off x="645319" y="2697063"/>
            <a:ext cx="7853362" cy="247650"/>
          </a:xfrm>
          <a:prstGeom prst="rect">
            <a:avLst/>
          </a:prstGeom>
          <a:solidFill>
            <a:srgbClr val="4BC0C8">
              <a:alpha val="3000"/>
            </a:srgbClr>
          </a:solidFill>
          <a:ln/>
        </p:spPr>
      </p:sp>
      <p:sp>
        <p:nvSpPr>
          <p:cNvPr id="33" name="Text 28"/>
          <p:cNvSpPr/>
          <p:nvPr/>
        </p:nvSpPr>
        <p:spPr>
          <a:xfrm>
            <a:off x="772790" y="2762920"/>
            <a:ext cx="1301978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9A9B9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Provider-safe AI content</a:t>
            </a:r>
            <a:endParaRPr lang="en-US" sz="660" dirty="0"/>
          </a:p>
        </p:txBody>
      </p:sp>
      <p:sp>
        <p:nvSpPr>
          <p:cNvPr id="34" name="Text 29"/>
          <p:cNvSpPr/>
          <p:nvPr/>
        </p:nvSpPr>
        <p:spPr>
          <a:xfrm>
            <a:off x="3324898" y="2767682"/>
            <a:ext cx="249949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8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Full</a:t>
            </a:r>
            <a:endParaRPr lang="en-US" sz="680" dirty="0"/>
          </a:p>
        </p:txBody>
      </p:sp>
      <p:sp>
        <p:nvSpPr>
          <p:cNvPr id="35" name="Text 30"/>
          <p:cNvSpPr/>
          <p:nvPr/>
        </p:nvSpPr>
        <p:spPr>
          <a:xfrm>
            <a:off x="4410324" y="2762920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5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36" name="Text 31"/>
          <p:cNvSpPr/>
          <p:nvPr/>
        </p:nvSpPr>
        <p:spPr>
          <a:xfrm>
            <a:off x="5532340" y="2762920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5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37" name="Text 32"/>
          <p:cNvSpPr/>
          <p:nvPr/>
        </p:nvSpPr>
        <p:spPr>
          <a:xfrm>
            <a:off x="6654429" y="2762920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5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38" name="Text 33"/>
          <p:cNvSpPr/>
          <p:nvPr/>
        </p:nvSpPr>
        <p:spPr>
          <a:xfrm>
            <a:off x="7776444" y="2762920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5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39" name="Shape 34"/>
          <p:cNvSpPr/>
          <p:nvPr/>
        </p:nvSpPr>
        <p:spPr>
          <a:xfrm>
            <a:off x="645319" y="2945160"/>
            <a:ext cx="7853362" cy="247650"/>
          </a:xfrm>
          <a:prstGeom prst="rect">
            <a:avLst/>
          </a:prstGeom>
          <a:ln/>
        </p:spPr>
      </p:sp>
      <p:sp>
        <p:nvSpPr>
          <p:cNvPr id="40" name="Text 35"/>
          <p:cNvSpPr/>
          <p:nvPr/>
        </p:nvSpPr>
        <p:spPr>
          <a:xfrm>
            <a:off x="772790" y="3011016"/>
            <a:ext cx="1564139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99999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MS365 inbox-native outreach</a:t>
            </a:r>
            <a:endParaRPr lang="en-US" sz="660" dirty="0"/>
          </a:p>
        </p:txBody>
      </p:sp>
      <p:sp>
        <p:nvSpPr>
          <p:cNvPr id="41" name="Text 36"/>
          <p:cNvSpPr/>
          <p:nvPr/>
        </p:nvSpPr>
        <p:spPr>
          <a:xfrm>
            <a:off x="3324898" y="3015779"/>
            <a:ext cx="249949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8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Full</a:t>
            </a:r>
            <a:endParaRPr lang="en-US" sz="680" dirty="0"/>
          </a:p>
        </p:txBody>
      </p:sp>
      <p:sp>
        <p:nvSpPr>
          <p:cNvPr id="42" name="Text 37"/>
          <p:cNvSpPr/>
          <p:nvPr/>
        </p:nvSpPr>
        <p:spPr>
          <a:xfrm>
            <a:off x="4385753" y="3011016"/>
            <a:ext cx="372420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B38C0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Partial</a:t>
            </a:r>
            <a:endParaRPr lang="en-US" sz="630" dirty="0"/>
          </a:p>
        </p:txBody>
      </p:sp>
      <p:sp>
        <p:nvSpPr>
          <p:cNvPr id="43" name="Text 38"/>
          <p:cNvSpPr/>
          <p:nvPr/>
        </p:nvSpPr>
        <p:spPr>
          <a:xfrm>
            <a:off x="5532340" y="3011016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4F4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44" name="Text 39"/>
          <p:cNvSpPr/>
          <p:nvPr/>
        </p:nvSpPr>
        <p:spPr>
          <a:xfrm>
            <a:off x="6654429" y="3011016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4F4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45" name="Text 40"/>
          <p:cNvSpPr/>
          <p:nvPr/>
        </p:nvSpPr>
        <p:spPr>
          <a:xfrm>
            <a:off x="7776444" y="3011016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4F4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46" name="Shape 41"/>
          <p:cNvSpPr/>
          <p:nvPr/>
        </p:nvSpPr>
        <p:spPr>
          <a:xfrm>
            <a:off x="645319" y="3193256"/>
            <a:ext cx="7853362" cy="247650"/>
          </a:xfrm>
          <a:prstGeom prst="rect">
            <a:avLst/>
          </a:prstGeom>
          <a:solidFill>
            <a:srgbClr val="4BC0C8">
              <a:alpha val="3000"/>
            </a:srgbClr>
          </a:solidFill>
          <a:ln/>
        </p:spPr>
      </p:sp>
      <p:sp>
        <p:nvSpPr>
          <p:cNvPr id="47" name="Text 42"/>
          <p:cNvSpPr/>
          <p:nvPr/>
        </p:nvSpPr>
        <p:spPr>
          <a:xfrm>
            <a:off x="772790" y="3259113"/>
            <a:ext cx="1342705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9A9B9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Corporate Health / PMPM</a:t>
            </a:r>
            <a:endParaRPr lang="en-US" sz="660" dirty="0"/>
          </a:p>
        </p:txBody>
      </p:sp>
      <p:sp>
        <p:nvSpPr>
          <p:cNvPr id="48" name="Text 43"/>
          <p:cNvSpPr/>
          <p:nvPr/>
        </p:nvSpPr>
        <p:spPr>
          <a:xfrm>
            <a:off x="3324898" y="3263875"/>
            <a:ext cx="249949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8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Full</a:t>
            </a:r>
            <a:endParaRPr lang="en-US" sz="680" dirty="0"/>
          </a:p>
        </p:txBody>
      </p:sp>
      <p:sp>
        <p:nvSpPr>
          <p:cNvPr id="49" name="Text 44"/>
          <p:cNvSpPr/>
          <p:nvPr/>
        </p:nvSpPr>
        <p:spPr>
          <a:xfrm>
            <a:off x="4410324" y="3259113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5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50" name="Text 45"/>
          <p:cNvSpPr/>
          <p:nvPr/>
        </p:nvSpPr>
        <p:spPr>
          <a:xfrm>
            <a:off x="5532340" y="3259113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5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51" name="Text 46"/>
          <p:cNvSpPr/>
          <p:nvPr/>
        </p:nvSpPr>
        <p:spPr>
          <a:xfrm>
            <a:off x="6654429" y="3259113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5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52" name="Text 47"/>
          <p:cNvSpPr/>
          <p:nvPr/>
        </p:nvSpPr>
        <p:spPr>
          <a:xfrm>
            <a:off x="7776444" y="3259113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5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53" name="Shape 48"/>
          <p:cNvSpPr/>
          <p:nvPr/>
        </p:nvSpPr>
        <p:spPr>
          <a:xfrm>
            <a:off x="645319" y="3441353"/>
            <a:ext cx="7853362" cy="247650"/>
          </a:xfrm>
          <a:prstGeom prst="rect">
            <a:avLst/>
          </a:prstGeom>
          <a:ln/>
        </p:spPr>
      </p:sp>
      <p:sp>
        <p:nvSpPr>
          <p:cNvPr id="54" name="Text 49"/>
          <p:cNvSpPr/>
          <p:nvPr/>
        </p:nvSpPr>
        <p:spPr>
          <a:xfrm>
            <a:off x="772790" y="3507209"/>
            <a:ext cx="1253125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99999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Vitalis member revenue</a:t>
            </a:r>
            <a:endParaRPr lang="en-US" sz="660" dirty="0"/>
          </a:p>
        </p:txBody>
      </p:sp>
      <p:sp>
        <p:nvSpPr>
          <p:cNvPr id="55" name="Text 50"/>
          <p:cNvSpPr/>
          <p:nvPr/>
        </p:nvSpPr>
        <p:spPr>
          <a:xfrm>
            <a:off x="3324898" y="3511972"/>
            <a:ext cx="249949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8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Full</a:t>
            </a:r>
            <a:endParaRPr lang="en-US" sz="680" dirty="0"/>
          </a:p>
        </p:txBody>
      </p:sp>
      <p:sp>
        <p:nvSpPr>
          <p:cNvPr id="56" name="Text 51"/>
          <p:cNvSpPr/>
          <p:nvPr/>
        </p:nvSpPr>
        <p:spPr>
          <a:xfrm>
            <a:off x="4410324" y="3507209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4F4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57" name="Text 52"/>
          <p:cNvSpPr/>
          <p:nvPr/>
        </p:nvSpPr>
        <p:spPr>
          <a:xfrm>
            <a:off x="5532340" y="3507209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4F4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58" name="Text 53"/>
          <p:cNvSpPr/>
          <p:nvPr/>
        </p:nvSpPr>
        <p:spPr>
          <a:xfrm>
            <a:off x="6654429" y="3507209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4F4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59" name="Text 54"/>
          <p:cNvSpPr/>
          <p:nvPr/>
        </p:nvSpPr>
        <p:spPr>
          <a:xfrm>
            <a:off x="7776444" y="3507209"/>
            <a:ext cx="32327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30" dirty="0">
                <a:solidFill>
                  <a:srgbClr val="AE4F4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None</a:t>
            </a:r>
            <a:endParaRPr lang="en-US" sz="630" dirty="0"/>
          </a:p>
        </p:txBody>
      </p:sp>
      <p:sp>
        <p:nvSpPr>
          <p:cNvPr id="60" name="Shape 55"/>
          <p:cNvSpPr/>
          <p:nvPr/>
        </p:nvSpPr>
        <p:spPr>
          <a:xfrm>
            <a:off x="640556" y="2092561"/>
            <a:ext cx="7862887" cy="276225"/>
          </a:xfrm>
          <a:prstGeom prst="roundRect">
            <a:avLst>
              <a:gd name="adj" fmla="val 17241"/>
            </a:avLst>
          </a:prstGeom>
          <a:ln w="4763">
            <a:solidFill>
              <a:srgbClr val="4BC0C8">
                <a:alpha val="30000"/>
              </a:srgbClr>
            </a:solidFill>
            <a:prstDash val="solid"/>
          </a:ln>
        </p:spPr>
      </p:sp>
      <p:pic>
        <p:nvPicPr>
          <p:cNvPr id="61" name="Image 3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319" y="2697063"/>
            <a:ext cx="7853362" cy="247650"/>
          </a:xfrm>
          <a:prstGeom prst="rect">
            <a:avLst/>
          </a:prstGeom>
        </p:spPr>
      </p:pic>
      <p:pic>
        <p:nvPicPr>
          <p:cNvPr id="62" name="Image 4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319" y="2945160"/>
            <a:ext cx="7853362" cy="247650"/>
          </a:xfrm>
          <a:prstGeom prst="rect">
            <a:avLst/>
          </a:prstGeom>
        </p:spPr>
      </p:pic>
      <p:pic>
        <p:nvPicPr>
          <p:cNvPr id="63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5319" y="3193256"/>
            <a:ext cx="7853362" cy="247650"/>
          </a:xfrm>
          <a:prstGeom prst="rect">
            <a:avLst/>
          </a:prstGeom>
        </p:spPr>
      </p:pic>
      <p:pic>
        <p:nvPicPr>
          <p:cNvPr id="64" name="Image 6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5319" y="3441353"/>
            <a:ext cx="7853362" cy="247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640593" y="282922"/>
            <a:ext cx="200025" cy="9525"/>
          </a:xfrm>
          <a:prstGeom prst="rect">
            <a:avLst/>
          </a:prstGeom>
          <a:solidFill>
            <a:srgbClr val="3BB78F"/>
          </a:solidFill>
          <a:ln/>
        </p:spPr>
      </p:sp>
      <p:sp>
        <p:nvSpPr>
          <p:cNvPr id="5" name="Text 1"/>
          <p:cNvSpPr/>
          <p:nvPr/>
        </p:nvSpPr>
        <p:spPr>
          <a:xfrm>
            <a:off x="932557" y="240953"/>
            <a:ext cx="1806081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118" kern="0" dirty="0">
                <a:solidFill>
                  <a:srgbClr val="3BB78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FOUNDING PARTNER OFFER</a:t>
            </a:r>
            <a:endParaRPr lang="en-US" sz="590" dirty="0"/>
          </a:p>
        </p:txBody>
      </p:sp>
      <p:sp>
        <p:nvSpPr>
          <p:cNvPr id="6" name="Text 2"/>
          <p:cNvSpPr/>
          <p:nvPr/>
        </p:nvSpPr>
        <p:spPr>
          <a:xfrm>
            <a:off x="640035" y="417463"/>
            <a:ext cx="4893484" cy="3667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84"/>
              </a:spcAft>
              <a:buNone/>
            </a:pPr>
            <a:r>
              <a:rPr lang="en-US" sz="2380" b="1" spc="-59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Choose your starting point.</a:t>
            </a:r>
            <a:endParaRPr lang="en-US" sz="2380" dirty="0"/>
          </a:p>
        </p:txBody>
      </p:sp>
      <p:sp>
        <p:nvSpPr>
          <p:cNvPr id="7" name="Text 3"/>
          <p:cNvSpPr/>
          <p:nvPr/>
        </p:nvSpPr>
        <p:spPr>
          <a:xfrm>
            <a:off x="640035" y="813867"/>
            <a:ext cx="6753761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013"/>
              </a:spcAft>
              <a:buNone/>
            </a:pPr>
            <a:r>
              <a:rPr lang="en-US" sz="760" dirty="0">
                <a:solidFill>
                  <a:srgbClr val="6B6B6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revenue engines as confidence grows. Start with Partner Hub — or go straight to the Founding Partner Full Suite.</a:t>
            </a:r>
            <a:endParaRPr lang="en-US" sz="760" dirty="0"/>
          </a:p>
        </p:txBody>
      </p:sp>
      <p:sp>
        <p:nvSpPr>
          <p:cNvPr id="8" name="Shape 4"/>
          <p:cNvSpPr/>
          <p:nvPr/>
        </p:nvSpPr>
        <p:spPr>
          <a:xfrm>
            <a:off x="639105" y="1076176"/>
            <a:ext cx="3819525" cy="3862387"/>
          </a:xfrm>
          <a:prstGeom prst="roundRect">
            <a:avLst>
              <a:gd name="adj" fmla="val 2244"/>
            </a:avLst>
          </a:prstGeom>
          <a:solidFill>
            <a:srgbClr val="4BC0C8">
              <a:alpha val="5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64245" y="1230437"/>
            <a:ext cx="979163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560" b="1" spc="67" kern="0" dirty="0">
                <a:solidFill>
                  <a:srgbClr val="2F777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STARTING POINT</a:t>
            </a:r>
            <a:endParaRPr lang="en-US" sz="560" dirty="0"/>
          </a:p>
        </p:txBody>
      </p:sp>
      <p:sp>
        <p:nvSpPr>
          <p:cNvPr id="10" name="Text 6"/>
          <p:cNvSpPr/>
          <p:nvPr/>
        </p:nvSpPr>
        <p:spPr>
          <a:xfrm>
            <a:off x="864245" y="1392734"/>
            <a:ext cx="1088090" cy="166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108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Partner Hub</a:t>
            </a:r>
            <a:endParaRPr lang="en-US" sz="1080" dirty="0"/>
          </a:p>
        </p:txBody>
      </p:sp>
      <p:sp>
        <p:nvSpPr>
          <p:cNvPr id="11" name="Text 7"/>
          <p:cNvSpPr/>
          <p:nvPr/>
        </p:nvSpPr>
        <p:spPr>
          <a:xfrm>
            <a:off x="864245" y="1571699"/>
            <a:ext cx="949174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300" b="1" spc="-69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$249</a:t>
            </a:r>
            <a:endParaRPr lang="en-US" sz="2300" dirty="0"/>
          </a:p>
        </p:txBody>
      </p:sp>
      <p:sp>
        <p:nvSpPr>
          <p:cNvPr id="12" name="Text 8"/>
          <p:cNvSpPr/>
          <p:nvPr/>
        </p:nvSpPr>
        <p:spPr>
          <a:xfrm>
            <a:off x="1577801" y="1766962"/>
            <a:ext cx="277907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686C6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/mo</a:t>
            </a:r>
            <a:endParaRPr lang="en-US" sz="720" dirty="0"/>
          </a:p>
        </p:txBody>
      </p:sp>
      <p:sp>
        <p:nvSpPr>
          <p:cNvPr id="13" name="Shape 9"/>
          <p:cNvSpPr/>
          <p:nvPr/>
        </p:nvSpPr>
        <p:spPr>
          <a:xfrm>
            <a:off x="864245" y="2002110"/>
            <a:ext cx="23812" cy="23812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14" name="Text 10"/>
          <p:cNvSpPr/>
          <p:nvPr/>
        </p:nvSpPr>
        <p:spPr>
          <a:xfrm>
            <a:off x="952054" y="1976437"/>
            <a:ext cx="1497776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8E919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CRM, email, MS365 outreach</a:t>
            </a:r>
            <a:endParaRPr lang="en-US" sz="660" dirty="0"/>
          </a:p>
        </p:txBody>
      </p:sp>
      <p:sp>
        <p:nvSpPr>
          <p:cNvPr id="15" name="Shape 11"/>
          <p:cNvSpPr/>
          <p:nvPr/>
        </p:nvSpPr>
        <p:spPr>
          <a:xfrm>
            <a:off x="864245" y="2166119"/>
            <a:ext cx="23812" cy="23812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16" name="Text 12"/>
          <p:cNvSpPr/>
          <p:nvPr/>
        </p:nvSpPr>
        <p:spPr>
          <a:xfrm>
            <a:off x="952054" y="2140446"/>
            <a:ext cx="1244999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8E919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Native social publishing</a:t>
            </a:r>
            <a:endParaRPr lang="en-US" sz="660" dirty="0"/>
          </a:p>
        </p:txBody>
      </p:sp>
      <p:sp>
        <p:nvSpPr>
          <p:cNvPr id="17" name="Shape 13"/>
          <p:cNvSpPr/>
          <p:nvPr/>
        </p:nvSpPr>
        <p:spPr>
          <a:xfrm>
            <a:off x="864245" y="2330128"/>
            <a:ext cx="23812" cy="23812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18" name="Text 14"/>
          <p:cNvSpPr/>
          <p:nvPr/>
        </p:nvSpPr>
        <p:spPr>
          <a:xfrm>
            <a:off x="952054" y="2304455"/>
            <a:ext cx="1667939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8E919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Provider-safe AI content engine</a:t>
            </a:r>
            <a:endParaRPr lang="en-US" sz="660" dirty="0"/>
          </a:p>
        </p:txBody>
      </p:sp>
      <p:sp>
        <p:nvSpPr>
          <p:cNvPr id="19" name="Shape 15"/>
          <p:cNvSpPr/>
          <p:nvPr/>
        </p:nvSpPr>
        <p:spPr>
          <a:xfrm>
            <a:off x="864245" y="2494136"/>
            <a:ext cx="23812" cy="23812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20" name="Text 16"/>
          <p:cNvSpPr/>
          <p:nvPr/>
        </p:nvSpPr>
        <p:spPr>
          <a:xfrm>
            <a:off x="952054" y="2468463"/>
            <a:ext cx="1614927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8E919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SMS, booking, analytics outbox</a:t>
            </a:r>
            <a:endParaRPr lang="en-US" sz="660" dirty="0"/>
          </a:p>
        </p:txBody>
      </p:sp>
      <p:sp>
        <p:nvSpPr>
          <p:cNvPr id="21" name="Shape 17"/>
          <p:cNvSpPr/>
          <p:nvPr/>
        </p:nvSpPr>
        <p:spPr>
          <a:xfrm>
            <a:off x="864245" y="2658145"/>
            <a:ext cx="23812" cy="23812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22" name="Text 18"/>
          <p:cNvSpPr/>
          <p:nvPr/>
        </p:nvSpPr>
        <p:spPr>
          <a:xfrm>
            <a:off x="952054" y="2632472"/>
            <a:ext cx="1875056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8E919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Campaigns, sequences, reactivation</a:t>
            </a:r>
            <a:endParaRPr lang="en-US" sz="660" dirty="0"/>
          </a:p>
        </p:txBody>
      </p:sp>
      <p:sp>
        <p:nvSpPr>
          <p:cNvPr id="23" name="Shape 19"/>
          <p:cNvSpPr/>
          <p:nvPr/>
        </p:nvSpPr>
        <p:spPr>
          <a:xfrm>
            <a:off x="865324" y="4090467"/>
            <a:ext cx="3367088" cy="457200"/>
          </a:xfrm>
          <a:prstGeom prst="roundRect">
            <a:avLst>
              <a:gd name="adj" fmla="val 10417"/>
            </a:avLst>
          </a:prstGeom>
          <a:solidFill>
            <a:srgbClr val="4BC0C8">
              <a:alpha val="7000"/>
            </a:srgbClr>
          </a:solidFill>
          <a:ln/>
        </p:spPr>
      </p:sp>
      <p:sp>
        <p:nvSpPr>
          <p:cNvPr id="24" name="Text 20"/>
          <p:cNvSpPr/>
          <p:nvPr/>
        </p:nvSpPr>
        <p:spPr>
          <a:xfrm>
            <a:off x="1001390" y="4175968"/>
            <a:ext cx="1140522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$6k–$12k/mo</a:t>
            </a:r>
            <a:endParaRPr lang="en-US" sz="1010" dirty="0"/>
          </a:p>
        </p:txBody>
      </p:sp>
      <p:sp>
        <p:nvSpPr>
          <p:cNvPr id="25" name="Text 21"/>
          <p:cNvSpPr/>
          <p:nvPr/>
        </p:nvSpPr>
        <p:spPr>
          <a:xfrm>
            <a:off x="1001390" y="4368701"/>
            <a:ext cx="1609412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81"/>
              </a:spcBef>
              <a:buNone/>
            </a:pPr>
            <a:r>
              <a:rPr lang="en-US" sz="590" dirty="0">
                <a:solidFill>
                  <a:srgbClr val="5F686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modelled opportunity per location</a:t>
            </a:r>
            <a:endParaRPr lang="en-US" sz="590" dirty="0"/>
          </a:p>
        </p:txBody>
      </p:sp>
      <p:sp>
        <p:nvSpPr>
          <p:cNvPr id="26" name="Shape 22"/>
          <p:cNvSpPr/>
          <p:nvPr/>
        </p:nvSpPr>
        <p:spPr>
          <a:xfrm>
            <a:off x="865324" y="4609095"/>
            <a:ext cx="3367088" cy="180975"/>
          </a:xfrm>
          <a:prstGeom prst="rect">
            <a:avLst/>
          </a:prstGeom>
          <a:ln/>
        </p:spPr>
      </p:sp>
      <p:sp>
        <p:nvSpPr>
          <p:cNvPr id="27" name="Text 23"/>
          <p:cNvSpPr/>
          <p:nvPr/>
        </p:nvSpPr>
        <p:spPr>
          <a:xfrm>
            <a:off x="864245" y="4681314"/>
            <a:ext cx="1382271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dirty="0">
                <a:solidFill>
                  <a:srgbClr val="5C5F6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Self-serve checkout available</a:t>
            </a:r>
            <a:endParaRPr lang="en-US" sz="590" dirty="0"/>
          </a:p>
        </p:txBody>
      </p:sp>
      <p:pic>
        <p:nvPicPr>
          <p:cNvPr id="2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370" y="1076176"/>
            <a:ext cx="3819525" cy="3862387"/>
          </a:xfrm>
          <a:prstGeom prst="rect">
            <a:avLst/>
          </a:prstGeom>
        </p:spPr>
      </p:pic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49" y="1020328"/>
            <a:ext cx="1824037" cy="15240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4910510" y="1271513"/>
            <a:ext cx="684304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560" b="1" spc="67" kern="0" dirty="0">
                <a:solidFill>
                  <a:srgbClr val="35868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FULL SUITE</a:t>
            </a:r>
            <a:endParaRPr lang="en-US" sz="560" dirty="0"/>
          </a:p>
        </p:txBody>
      </p:sp>
      <p:sp>
        <p:nvSpPr>
          <p:cNvPr id="31" name="Text 25"/>
          <p:cNvSpPr/>
          <p:nvPr/>
        </p:nvSpPr>
        <p:spPr>
          <a:xfrm>
            <a:off x="4910510" y="1433810"/>
            <a:ext cx="2364261" cy="166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03"/>
              </a:spcAft>
              <a:buNone/>
            </a:pPr>
            <a:r>
              <a:rPr lang="en-US" sz="108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Founding Partner Full Suite</a:t>
            </a:r>
            <a:endParaRPr lang="en-US" sz="1080" dirty="0"/>
          </a:p>
        </p:txBody>
      </p:sp>
      <p:sp>
        <p:nvSpPr>
          <p:cNvPr id="32" name="Text 26"/>
          <p:cNvSpPr/>
          <p:nvPr/>
        </p:nvSpPr>
        <p:spPr>
          <a:xfrm>
            <a:off x="4910510" y="1612776"/>
            <a:ext cx="960202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300" b="1" spc="-69" kern="0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$399</a:t>
            </a:r>
            <a:endParaRPr lang="en-US" sz="2300" dirty="0"/>
          </a:p>
        </p:txBody>
      </p:sp>
      <p:sp>
        <p:nvSpPr>
          <p:cNvPr id="33" name="Text 27"/>
          <p:cNvSpPr/>
          <p:nvPr/>
        </p:nvSpPr>
        <p:spPr>
          <a:xfrm>
            <a:off x="5632549" y="1808038"/>
            <a:ext cx="277907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6666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/mo</a:t>
            </a:r>
            <a:endParaRPr lang="en-US" sz="720" dirty="0"/>
          </a:p>
        </p:txBody>
      </p:sp>
      <p:sp>
        <p:nvSpPr>
          <p:cNvPr id="34" name="Shape 28"/>
          <p:cNvSpPr/>
          <p:nvPr/>
        </p:nvSpPr>
        <p:spPr>
          <a:xfrm>
            <a:off x="4910510" y="2043187"/>
            <a:ext cx="23812" cy="23812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35" name="Text 29"/>
          <p:cNvSpPr/>
          <p:nvPr/>
        </p:nvSpPr>
        <p:spPr>
          <a:xfrm>
            <a:off x="4998318" y="2017514"/>
            <a:ext cx="1343479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A6A6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Everything in Partner Hub</a:t>
            </a:r>
            <a:endParaRPr lang="en-US" sz="660" dirty="0"/>
          </a:p>
        </p:txBody>
      </p:sp>
      <p:sp>
        <p:nvSpPr>
          <p:cNvPr id="36" name="Shape 30"/>
          <p:cNvSpPr/>
          <p:nvPr/>
        </p:nvSpPr>
        <p:spPr>
          <a:xfrm>
            <a:off x="4910510" y="2204591"/>
            <a:ext cx="23812" cy="23812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37" name="Text 31"/>
          <p:cNvSpPr/>
          <p:nvPr/>
        </p:nvSpPr>
        <p:spPr>
          <a:xfrm>
            <a:off x="4998318" y="2178918"/>
            <a:ext cx="1499228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A6A6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Market Intelligence </a:t>
            </a:r>
            <a:pPr algn="l" indent="0" marL="0">
              <a:buNone/>
            </a:pPr>
            <a:r>
              <a:rPr lang="en-US" sz="590" dirty="0">
                <a:solidFill>
                  <a:srgbClr val="317D8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(included)</a:t>
            </a:r>
            <a:endParaRPr lang="en-US" sz="660" dirty="0"/>
          </a:p>
        </p:txBody>
      </p:sp>
      <p:sp>
        <p:nvSpPr>
          <p:cNvPr id="38" name="Shape 32"/>
          <p:cNvSpPr/>
          <p:nvPr/>
        </p:nvSpPr>
        <p:spPr>
          <a:xfrm>
            <a:off x="4910510" y="2365995"/>
            <a:ext cx="23812" cy="23812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39" name="Text 33"/>
          <p:cNvSpPr/>
          <p:nvPr/>
        </p:nvSpPr>
        <p:spPr>
          <a:xfrm>
            <a:off x="4998318" y="2340322"/>
            <a:ext cx="2306218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A6A6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Vitalis enrollment and member management</a:t>
            </a:r>
            <a:endParaRPr lang="en-US" sz="660" dirty="0"/>
          </a:p>
        </p:txBody>
      </p:sp>
      <p:sp>
        <p:nvSpPr>
          <p:cNvPr id="40" name="Shape 34"/>
          <p:cNvSpPr/>
          <p:nvPr/>
        </p:nvSpPr>
        <p:spPr>
          <a:xfrm>
            <a:off x="4910510" y="2527399"/>
            <a:ext cx="23812" cy="23812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41" name="Text 35"/>
          <p:cNvSpPr/>
          <p:nvPr/>
        </p:nvSpPr>
        <p:spPr>
          <a:xfrm>
            <a:off x="4998318" y="2501726"/>
            <a:ext cx="2608719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A6A6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Corporate Health pipeline and employer activation</a:t>
            </a:r>
            <a:endParaRPr lang="en-US" sz="660" dirty="0"/>
          </a:p>
        </p:txBody>
      </p:sp>
      <p:sp>
        <p:nvSpPr>
          <p:cNvPr id="42" name="Shape 36"/>
          <p:cNvSpPr/>
          <p:nvPr/>
        </p:nvSpPr>
        <p:spPr>
          <a:xfrm>
            <a:off x="4910510" y="2688803"/>
            <a:ext cx="23812" cy="23812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43" name="Text 37"/>
          <p:cNvSpPr/>
          <p:nvPr/>
        </p:nvSpPr>
        <p:spPr>
          <a:xfrm>
            <a:off x="4998318" y="2663130"/>
            <a:ext cx="2541486" cy="1095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A6A6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Founding Partner onboarding and launch support</a:t>
            </a:r>
            <a:endParaRPr lang="en-US" sz="660" dirty="0"/>
          </a:p>
        </p:txBody>
      </p:sp>
      <p:sp>
        <p:nvSpPr>
          <p:cNvPr id="44" name="Shape 38"/>
          <p:cNvSpPr/>
          <p:nvPr/>
        </p:nvSpPr>
        <p:spPr>
          <a:xfrm>
            <a:off x="4911589" y="3901753"/>
            <a:ext cx="3367088" cy="438150"/>
          </a:xfrm>
          <a:prstGeom prst="roundRect">
            <a:avLst>
              <a:gd name="adj" fmla="val 10870"/>
            </a:avLst>
          </a:prstGeom>
          <a:solidFill>
            <a:srgbClr val="4BC0C8">
              <a:alpha val="10000"/>
            </a:srgbClr>
          </a:solidFill>
          <a:ln/>
        </p:spPr>
      </p:sp>
      <p:sp>
        <p:nvSpPr>
          <p:cNvPr id="45" name="Text 39"/>
          <p:cNvSpPr/>
          <p:nvPr/>
        </p:nvSpPr>
        <p:spPr>
          <a:xfrm>
            <a:off x="5047655" y="3977729"/>
            <a:ext cx="1615604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4BC0C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up to $8k–$24k/mo</a:t>
            </a:r>
            <a:endParaRPr lang="en-US" sz="1010" dirty="0"/>
          </a:p>
        </p:txBody>
      </p:sp>
      <p:sp>
        <p:nvSpPr>
          <p:cNvPr id="46" name="Text 40"/>
          <p:cNvSpPr/>
          <p:nvPr/>
        </p:nvSpPr>
        <p:spPr>
          <a:xfrm>
            <a:off x="5047655" y="4170462"/>
            <a:ext cx="2408277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81"/>
              </a:spcBef>
              <a:buNone/>
            </a:pPr>
            <a:r>
              <a:rPr lang="en-US" sz="590" dirty="0">
                <a:solidFill>
                  <a:srgbClr val="6B727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modelled per location after ramp · all three channels</a:t>
            </a:r>
            <a:endParaRPr lang="en-US" sz="590" dirty="0"/>
          </a:p>
        </p:txBody>
      </p:sp>
      <p:sp>
        <p:nvSpPr>
          <p:cNvPr id="47" name="Shape 41"/>
          <p:cNvSpPr/>
          <p:nvPr/>
        </p:nvSpPr>
        <p:spPr>
          <a:xfrm>
            <a:off x="4911589" y="4390169"/>
            <a:ext cx="3367088" cy="400050"/>
          </a:xfrm>
          <a:prstGeom prst="rect">
            <a:avLst/>
          </a:prstGeom>
          <a:ln/>
        </p:spPr>
      </p:sp>
      <p:sp>
        <p:nvSpPr>
          <p:cNvPr id="48" name="Text 42"/>
          <p:cNvSpPr/>
          <p:nvPr/>
        </p:nvSpPr>
        <p:spPr>
          <a:xfrm>
            <a:off x="4910510" y="4462537"/>
            <a:ext cx="4332595" cy="316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70"/>
              </a:lnSpc>
              <a:buNone/>
            </a:pPr>
            <a:r>
              <a:rPr lang="en-US" sz="560" dirty="0">
                <a:solidFill>
                  <a:srgbClr val="47474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Founding Partners keep the $399/mo rate while active and in good standing. Vitalis ($29/$15/mo per</a:t>
            </a:r>
            <a:endParaRPr lang="en-US" sz="560" dirty="0"/>
          </a:p>
          <a:p>
            <a:pPr algn="l" indent="0" marL="0">
              <a:lnSpc>
                <a:spcPts val="870"/>
              </a:lnSpc>
              <a:buNone/>
            </a:pPr>
            <a:r>
              <a:rPr lang="en-US" sz="560" dirty="0">
                <a:solidFill>
                  <a:srgbClr val="47474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member), Corporate Health, SMS, and additional locations priced separately. Market Intelligence</a:t>
            </a:r>
            <a:endParaRPr lang="en-US" sz="560" dirty="0"/>
          </a:p>
          <a:p>
            <a:pPr algn="l" indent="0" marL="0">
              <a:lnSpc>
                <a:spcPts val="870"/>
              </a:lnSpc>
              <a:buNone/>
            </a:pPr>
            <a:r>
              <a:rPr lang="en-US" sz="560" dirty="0">
                <a:solidFill>
                  <a:srgbClr val="47474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included during the Founding Partner phase.</a:t>
            </a:r>
            <a:endParaRPr lang="en-US" sz="560" dirty="0"/>
          </a:p>
        </p:txBody>
      </p:sp>
      <p:pic>
        <p:nvPicPr>
          <p:cNvPr id="49" name="Image 4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5324" y="4609095"/>
            <a:ext cx="3367088" cy="180975"/>
          </a:xfrm>
          <a:prstGeom prst="rect">
            <a:avLst/>
          </a:prstGeom>
        </p:spPr>
      </p:pic>
      <p:sp>
        <p:nvSpPr>
          <p:cNvPr id="50" name="Shape 43"/>
          <p:cNvSpPr/>
          <p:nvPr/>
        </p:nvSpPr>
        <p:spPr>
          <a:xfrm>
            <a:off x="4685370" y="1076176"/>
            <a:ext cx="3819525" cy="3862387"/>
          </a:xfrm>
          <a:prstGeom prst="roundRect">
            <a:avLst>
              <a:gd name="adj" fmla="val 2244"/>
            </a:avLst>
          </a:prstGeom>
          <a:ln w="4763">
            <a:solidFill>
              <a:srgbClr val="4BC0C8">
                <a:alpha val="35000"/>
              </a:srgbClr>
            </a:solidFill>
            <a:prstDash val="solid"/>
          </a:ln>
        </p:spPr>
      </p:sp>
      <p:sp>
        <p:nvSpPr>
          <p:cNvPr id="51" name="Text 44"/>
          <p:cNvSpPr/>
          <p:nvPr/>
        </p:nvSpPr>
        <p:spPr>
          <a:xfrm>
            <a:off x="4983584" y="1056977"/>
            <a:ext cx="2142827" cy="857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40" b="1" spc="54" kern="0" dirty="0">
                <a:solidFill>
                  <a:srgbClr val="08213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FOUNDING PARTNER — MOST COMPLETE</a:t>
            </a:r>
            <a:endParaRPr lang="en-US" sz="540" dirty="0"/>
          </a:p>
        </p:txBody>
      </p:sp>
      <p:pic>
        <p:nvPicPr>
          <p:cNvPr id="52" name="Image 5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11589" y="4390169"/>
            <a:ext cx="3367088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8167" y="-515317"/>
            <a:ext cx="3476625" cy="2162175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08670"/>
            <a:ext cx="200025" cy="9525"/>
          </a:xfrm>
          <a:prstGeom prst="rect">
            <a:avLst/>
          </a:prstGeom>
          <a:solidFill>
            <a:srgbClr val="3BB78F"/>
          </a:solidFill>
          <a:ln/>
        </p:spPr>
      </p:sp>
      <p:sp>
        <p:nvSpPr>
          <p:cNvPr id="6" name="Text 1"/>
          <p:cNvSpPr/>
          <p:nvPr/>
        </p:nvSpPr>
        <p:spPr>
          <a:xfrm>
            <a:off x="932557" y="266700"/>
            <a:ext cx="1539664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90" b="1" spc="118" kern="0" dirty="0">
                <a:solidFill>
                  <a:srgbClr val="3BB78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PRACTICE EVALUATION</a:t>
            </a:r>
            <a:endParaRPr lang="en-US" sz="590" dirty="0"/>
          </a:p>
        </p:txBody>
      </p:sp>
      <p:sp>
        <p:nvSpPr>
          <p:cNvPr id="7" name="Text 2"/>
          <p:cNvSpPr/>
          <p:nvPr/>
        </p:nvSpPr>
        <p:spPr>
          <a:xfrm>
            <a:off x="640035" y="448717"/>
            <a:ext cx="7555915" cy="3905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2520" b="1" spc="-63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What your practice evaluation looks like.</a:t>
            </a:r>
            <a:endParaRPr lang="en-US" sz="2520" dirty="0"/>
          </a:p>
        </p:txBody>
      </p:sp>
      <p:sp>
        <p:nvSpPr>
          <p:cNvPr id="8" name="Text 3"/>
          <p:cNvSpPr/>
          <p:nvPr/>
        </p:nvSpPr>
        <p:spPr>
          <a:xfrm>
            <a:off x="640035" y="875184"/>
            <a:ext cx="6461514" cy="1381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215"/>
              </a:spcAft>
              <a:buNone/>
            </a:pPr>
            <a:r>
              <a:rPr lang="en-US" sz="830" dirty="0">
                <a:solidFill>
                  <a:srgbClr val="6B6B6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structured map of your market, patient base, and employer opportunity — before any commitment.</a:t>
            </a:r>
            <a:endParaRPr lang="en-US" sz="830" dirty="0"/>
          </a:p>
        </p:txBody>
      </p:sp>
      <p:sp>
        <p:nvSpPr>
          <p:cNvPr id="9" name="Shape 4"/>
          <p:cNvSpPr/>
          <p:nvPr/>
        </p:nvSpPr>
        <p:spPr>
          <a:xfrm>
            <a:off x="639589" y="1178458"/>
            <a:ext cx="2500313" cy="3276600"/>
          </a:xfrm>
          <a:prstGeom prst="roundRect">
            <a:avLst>
              <a:gd name="adj" fmla="val 3048"/>
            </a:avLst>
          </a:prstGeom>
          <a:solidFill>
            <a:srgbClr val="4BC0C8">
              <a:alpha val="6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845939" y="1326356"/>
            <a:ext cx="190500" cy="190500"/>
          </a:xfrm>
          <a:prstGeom prst="roundRect">
            <a:avLst>
              <a:gd name="adj" fmla="val 30000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0000"/>
              </a:srgbClr>
            </a:solidFill>
            <a:prstDash val="solid"/>
          </a:ln>
        </p:spPr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327" y="1378744"/>
            <a:ext cx="85725" cy="8572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45939" y="1623715"/>
            <a:ext cx="949851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94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Your Market</a:t>
            </a:r>
            <a:endParaRPr lang="en-US" sz="940" dirty="0"/>
          </a:p>
        </p:txBody>
      </p:sp>
      <p:sp>
        <p:nvSpPr>
          <p:cNvPr id="13" name="Text 7"/>
          <p:cNvSpPr/>
          <p:nvPr/>
        </p:nvSpPr>
        <p:spPr>
          <a:xfrm>
            <a:off x="845939" y="1869504"/>
            <a:ext cx="2414178" cy="244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5"/>
              </a:lnSpc>
              <a:buNone/>
            </a:pPr>
            <a:r>
              <a:rPr lang="en-US" sz="680" dirty="0">
                <a:solidFill>
                  <a:srgbClr val="82858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Local competitor landscape and content gap</a:t>
            </a:r>
            <a:endParaRPr lang="en-US" sz="680" dirty="0"/>
          </a:p>
          <a:p>
            <a:pPr algn="l" indent="0" marL="0">
              <a:lnSpc>
                <a:spcPts val="1025"/>
              </a:lnSpc>
              <a:buNone/>
            </a:pPr>
            <a:r>
              <a:rPr lang="en-US" sz="680" dirty="0">
                <a:solidFill>
                  <a:srgbClr val="82858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analysis</a:t>
            </a:r>
            <a:endParaRPr lang="en-US" sz="680" dirty="0"/>
          </a:p>
        </p:txBody>
      </p:sp>
      <p:sp>
        <p:nvSpPr>
          <p:cNvPr id="14" name="Text 8"/>
          <p:cNvSpPr/>
          <p:nvPr/>
        </p:nvSpPr>
        <p:spPr>
          <a:xfrm>
            <a:off x="845939" y="2186508"/>
            <a:ext cx="267875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2858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Social presence audit across your catchment area</a:t>
            </a:r>
            <a:endParaRPr lang="en-US" sz="680" dirty="0"/>
          </a:p>
        </p:txBody>
      </p:sp>
      <p:sp>
        <p:nvSpPr>
          <p:cNvPr id="15" name="Text 9"/>
          <p:cNvSpPr/>
          <p:nvPr/>
        </p:nvSpPr>
        <p:spPr>
          <a:xfrm>
            <a:off x="845939" y="2373288"/>
            <a:ext cx="229973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2858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Employer density and size mapping nearby</a:t>
            </a:r>
            <a:endParaRPr lang="en-US" sz="680" dirty="0"/>
          </a:p>
        </p:txBody>
      </p:sp>
      <p:sp>
        <p:nvSpPr>
          <p:cNvPr id="16" name="Text 10"/>
          <p:cNvSpPr/>
          <p:nvPr/>
        </p:nvSpPr>
        <p:spPr>
          <a:xfrm>
            <a:off x="845939" y="2560067"/>
            <a:ext cx="263483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2858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Channel opportunity score for your practice type</a:t>
            </a:r>
            <a:endParaRPr lang="en-US" sz="680" dirty="0"/>
          </a:p>
        </p:txBody>
      </p:sp>
      <p:sp>
        <p:nvSpPr>
          <p:cNvPr id="17" name="Shape 11"/>
          <p:cNvSpPr/>
          <p:nvPr/>
        </p:nvSpPr>
        <p:spPr>
          <a:xfrm>
            <a:off x="3321844" y="1178458"/>
            <a:ext cx="2500313" cy="3276600"/>
          </a:xfrm>
          <a:prstGeom prst="roundRect">
            <a:avLst>
              <a:gd name="adj" fmla="val 3048"/>
            </a:avLst>
          </a:prstGeom>
          <a:solidFill>
            <a:srgbClr val="3BB78F">
              <a:alpha val="6000"/>
            </a:srgbClr>
          </a:solidFill>
          <a:ln w="4763">
            <a:solidFill>
              <a:srgbClr val="3BB78F">
                <a:alpha val="18000"/>
              </a:srgbClr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3528194" y="1326356"/>
            <a:ext cx="190500" cy="190500"/>
          </a:xfrm>
          <a:prstGeom prst="roundRect">
            <a:avLst>
              <a:gd name="adj" fmla="val 30000"/>
            </a:avLst>
          </a:prstGeom>
          <a:solidFill>
            <a:srgbClr val="3BB78F">
              <a:alpha val="12000"/>
            </a:srgbClr>
          </a:solidFill>
          <a:ln w="4763">
            <a:solidFill>
              <a:srgbClr val="3BB78F">
                <a:alpha val="20000"/>
              </a:srgbClr>
            </a:solidFill>
            <a:prstDash val="solid"/>
          </a:ln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0581" y="1378744"/>
            <a:ext cx="85725" cy="85725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3528194" y="1623715"/>
            <a:ext cx="1344737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94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Your Patient Base</a:t>
            </a:r>
            <a:endParaRPr lang="en-US" sz="940" dirty="0"/>
          </a:p>
        </p:txBody>
      </p:sp>
      <p:sp>
        <p:nvSpPr>
          <p:cNvPr id="21" name="Text 14"/>
          <p:cNvSpPr/>
          <p:nvPr/>
        </p:nvSpPr>
        <p:spPr>
          <a:xfrm>
            <a:off x="3528194" y="1869504"/>
            <a:ext cx="204754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18584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Vitalis membership potential estimate</a:t>
            </a:r>
            <a:endParaRPr lang="en-US" sz="680" dirty="0"/>
          </a:p>
        </p:txBody>
      </p:sp>
      <p:sp>
        <p:nvSpPr>
          <p:cNvPr id="22" name="Text 15"/>
          <p:cNvSpPr/>
          <p:nvPr/>
        </p:nvSpPr>
        <p:spPr>
          <a:xfrm>
            <a:off x="3528194" y="2056284"/>
            <a:ext cx="2459258" cy="244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5"/>
              </a:lnSpc>
              <a:buNone/>
            </a:pPr>
            <a:r>
              <a:rPr lang="en-US" sz="680" dirty="0">
                <a:solidFill>
                  <a:srgbClr val="818584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Longitudinal program population — metabolic,</a:t>
            </a:r>
            <a:endParaRPr lang="en-US" sz="680" dirty="0"/>
          </a:p>
          <a:p>
            <a:pPr algn="l" indent="0" marL="0">
              <a:lnSpc>
                <a:spcPts val="1025"/>
              </a:lnSpc>
              <a:buNone/>
            </a:pPr>
            <a:r>
              <a:rPr lang="en-US" sz="680" dirty="0">
                <a:solidFill>
                  <a:srgbClr val="818584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hormone, longevity, family health</a:t>
            </a:r>
            <a:endParaRPr lang="en-US" sz="680" dirty="0"/>
          </a:p>
        </p:txBody>
      </p:sp>
      <p:sp>
        <p:nvSpPr>
          <p:cNvPr id="23" name="Text 16"/>
          <p:cNvSpPr/>
          <p:nvPr/>
        </p:nvSpPr>
        <p:spPr>
          <a:xfrm>
            <a:off x="3528194" y="2373288"/>
            <a:ext cx="273941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18584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Referral network value and reactivation opportunity</a:t>
            </a:r>
            <a:endParaRPr lang="en-US" sz="680" dirty="0"/>
          </a:p>
        </p:txBody>
      </p:sp>
      <p:sp>
        <p:nvSpPr>
          <p:cNvPr id="24" name="Text 17"/>
          <p:cNvSpPr/>
          <p:nvPr/>
        </p:nvSpPr>
        <p:spPr>
          <a:xfrm>
            <a:off x="3528194" y="2560067"/>
            <a:ext cx="217281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18584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Revenue per activated patient, modelled</a:t>
            </a:r>
            <a:endParaRPr lang="en-US" sz="680" dirty="0"/>
          </a:p>
        </p:txBody>
      </p:sp>
      <p:sp>
        <p:nvSpPr>
          <p:cNvPr id="25" name="Shape 18"/>
          <p:cNvSpPr/>
          <p:nvPr/>
        </p:nvSpPr>
        <p:spPr>
          <a:xfrm>
            <a:off x="6004099" y="1178458"/>
            <a:ext cx="2500313" cy="3276600"/>
          </a:xfrm>
          <a:prstGeom prst="roundRect">
            <a:avLst>
              <a:gd name="adj" fmla="val 3048"/>
            </a:avLst>
          </a:prstGeom>
          <a:solidFill>
            <a:srgbClr val="F59E0B">
              <a:alpha val="5000"/>
            </a:srgbClr>
          </a:solidFill>
          <a:ln w="4763">
            <a:solidFill>
              <a:srgbClr val="F59E0B">
                <a:alpha val="16000"/>
              </a:srgbClr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6210449" y="1326356"/>
            <a:ext cx="190500" cy="190500"/>
          </a:xfrm>
          <a:prstGeom prst="roundRect">
            <a:avLst>
              <a:gd name="adj" fmla="val 30000"/>
            </a:avLst>
          </a:prstGeom>
          <a:solidFill>
            <a:srgbClr val="F59E0B">
              <a:alpha val="10000"/>
            </a:srgbClr>
          </a:solidFill>
          <a:ln w="4763">
            <a:solidFill>
              <a:srgbClr val="F59E0B">
                <a:alpha val="18000"/>
              </a:srgbClr>
            </a:solidFill>
            <a:prstDash val="solid"/>
          </a:ln>
        </p:spPr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2836" y="1378744"/>
            <a:ext cx="85725" cy="85725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6210449" y="1623715"/>
            <a:ext cx="2079657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940" b="1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Your Employer Opportunity</a:t>
            </a:r>
            <a:endParaRPr lang="en-US" sz="940" dirty="0"/>
          </a:p>
        </p:txBody>
      </p:sp>
      <p:sp>
        <p:nvSpPr>
          <p:cNvPr id="29" name="Text 21"/>
          <p:cNvSpPr/>
          <p:nvPr/>
        </p:nvSpPr>
        <p:spPr>
          <a:xfrm>
            <a:off x="6210449" y="1869504"/>
            <a:ext cx="215637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683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Employer fit scoring for local businesses</a:t>
            </a:r>
            <a:endParaRPr lang="en-US" sz="680" dirty="0"/>
          </a:p>
        </p:txBody>
      </p:sp>
      <p:sp>
        <p:nvSpPr>
          <p:cNvPr id="30" name="Text 22"/>
          <p:cNvSpPr/>
          <p:nvPr/>
        </p:nvSpPr>
        <p:spPr>
          <a:xfrm>
            <a:off x="6210449" y="2056284"/>
            <a:ext cx="265892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683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PMPM modelled at 50 / 200 / 500 employee tiers</a:t>
            </a:r>
            <a:endParaRPr lang="en-US" sz="680" dirty="0"/>
          </a:p>
        </p:txBody>
      </p:sp>
      <p:sp>
        <p:nvSpPr>
          <p:cNvPr id="31" name="Text 23"/>
          <p:cNvSpPr/>
          <p:nvPr/>
        </p:nvSpPr>
        <p:spPr>
          <a:xfrm>
            <a:off x="6210449" y="2243063"/>
            <a:ext cx="215105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683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Corporate Health readiness assessment</a:t>
            </a:r>
            <a:endParaRPr lang="en-US" sz="680" dirty="0"/>
          </a:p>
        </p:txBody>
      </p:sp>
      <p:sp>
        <p:nvSpPr>
          <p:cNvPr id="32" name="Text 24"/>
          <p:cNvSpPr/>
          <p:nvPr/>
        </p:nvSpPr>
        <p:spPr>
          <a:xfrm>
            <a:off x="6210449" y="2429842"/>
            <a:ext cx="215511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86838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ARR potential from 2–3 target contracts</a:t>
            </a:r>
            <a:endParaRPr lang="en-US" sz="680" dirty="0"/>
          </a:p>
        </p:txBody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556" y="4583981"/>
            <a:ext cx="7862887" cy="328613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845939" y="4685779"/>
            <a:ext cx="8586177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60" dirty="0">
                <a:solidFill>
                  <a:srgbClr val="8C8C8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 leave knowing exactly which revenue streams apply to your practice, in your market, with your current patient base — before you spend a dollar.</a:t>
            </a:r>
            <a:endParaRPr lang="en-US" sz="760" dirty="0"/>
          </a:p>
        </p:txBody>
      </p:sp>
      <p:sp>
        <p:nvSpPr>
          <p:cNvPr id="35" name="Shape 26"/>
          <p:cNvSpPr/>
          <p:nvPr/>
        </p:nvSpPr>
        <p:spPr>
          <a:xfrm>
            <a:off x="640556" y="4583981"/>
            <a:ext cx="7862887" cy="328613"/>
          </a:xfrm>
          <a:prstGeom prst="roundRect">
            <a:avLst>
              <a:gd name="adj" fmla="val 17391"/>
            </a:avLst>
          </a:prstGeom>
          <a:ln w="4763">
            <a:solidFill>
              <a:srgbClr val="4BC0C8">
                <a:alpha val="2000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2026-08-07T15:07:50Z</dcterms:created>
  <dcterms:modified xsi:type="dcterms:W3CDTF">2026-08-07T15:07:50Z</dcterms:modified>
</cp:coreProperties>
</file>